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1E9C0-6CFF-4DB1-B28D-63D392366503}" type="datetimeFigureOut">
              <a:rPr lang="pt-BR" smtClean="0"/>
              <a:t>11/02/2017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AD6BD3-C115-4431-BE9C-50FA6E6FEFEC}" type="slidenum">
              <a:rPr lang="pt-BR" smtClean="0"/>
              <a:t>‹nº›</a:t>
            </a:fld>
            <a:endParaRPr lang="pt-BR"/>
          </a:p>
        </p:txBody>
      </p:sp>
    </p:spTree>
    <p:extLst>
      <p:ext uri="{BB962C8B-B14F-4D97-AF65-F5344CB8AC3E}">
        <p14:creationId xmlns:p14="http://schemas.microsoft.com/office/powerpoint/2010/main" val="347299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smtClean="0"/>
          </a:p>
          <a:p>
            <a:endParaRPr lang="pt-BR" dirty="0"/>
          </a:p>
        </p:txBody>
      </p:sp>
      <p:sp>
        <p:nvSpPr>
          <p:cNvPr id="4" name="Espaço Reservado para Número de Slide 3"/>
          <p:cNvSpPr>
            <a:spLocks noGrp="1"/>
          </p:cNvSpPr>
          <p:nvPr>
            <p:ph type="sldNum" sz="quarter" idx="10"/>
          </p:nvPr>
        </p:nvSpPr>
        <p:spPr/>
        <p:txBody>
          <a:bodyPr/>
          <a:lstStyle/>
          <a:p>
            <a:fld id="{05AD6BD3-C115-4431-BE9C-50FA6E6FEFEC}" type="slidenum">
              <a:rPr lang="pt-BR" smtClean="0"/>
              <a:t>26</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A26F5A40-3CB3-49A2-96D2-F008CD34501F}" type="datetimeFigureOut">
              <a:rPr lang="pt-BR" smtClean="0"/>
              <a:t>11/02/2017</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C9550AF1-162C-47CA-9998-68A6178C4871}"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26F5A40-3CB3-49A2-96D2-F008CD34501F}" type="datetimeFigureOut">
              <a:rPr lang="pt-BR" smtClean="0"/>
              <a:t>11/02/2017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9550AF1-162C-47CA-9998-68A6178C487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26F5A40-3CB3-49A2-96D2-F008CD34501F}" type="datetimeFigureOut">
              <a:rPr lang="pt-BR" smtClean="0"/>
              <a:t>11/02/2017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9550AF1-162C-47CA-9998-68A6178C487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fld id="{A26F5A40-3CB3-49A2-96D2-F008CD34501F}" type="datetimeFigureOut">
              <a:rPr lang="pt-BR" smtClean="0"/>
              <a:t>11/02/2017</a:t>
            </a:fld>
            <a:endParaRPr lang="pt-BR"/>
          </a:p>
        </p:txBody>
      </p:sp>
      <p:sp>
        <p:nvSpPr>
          <p:cNvPr id="9" name="Espaço Reservado para Número de Slide 8"/>
          <p:cNvSpPr>
            <a:spLocks noGrp="1"/>
          </p:cNvSpPr>
          <p:nvPr>
            <p:ph type="sldNum" sz="quarter" idx="15"/>
          </p:nvPr>
        </p:nvSpPr>
        <p:spPr/>
        <p:txBody>
          <a:bodyPr rtlCol="0"/>
          <a:lstStyle/>
          <a:p>
            <a:fld id="{C9550AF1-162C-47CA-9998-68A6178C4871}" type="slidenum">
              <a:rPr lang="pt-BR" smtClean="0"/>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A26F5A40-3CB3-49A2-96D2-F008CD34501F}" type="datetimeFigureOut">
              <a:rPr lang="pt-BR" smtClean="0"/>
              <a:t>11/02/2017</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C9550AF1-162C-47CA-9998-68A6178C4871}"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p>
            <a:fld id="{A26F5A40-3CB3-49A2-96D2-F008CD34501F}" type="datetimeFigureOut">
              <a:rPr lang="pt-BR" smtClean="0"/>
              <a:t>11/02/2017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9550AF1-162C-47CA-9998-68A6178C4871}" type="slidenum">
              <a:rPr lang="pt-BR" smtClean="0"/>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estilo do título mestre</a:t>
            </a:r>
            <a:endParaRPr kumimoji="0" lang="en-US"/>
          </a:p>
        </p:txBody>
      </p:sp>
      <p:sp>
        <p:nvSpPr>
          <p:cNvPr id="7" name="Espaço Reservado para Data 6"/>
          <p:cNvSpPr>
            <a:spLocks noGrp="1"/>
          </p:cNvSpPr>
          <p:nvPr>
            <p:ph type="dt" sz="half" idx="10"/>
          </p:nvPr>
        </p:nvSpPr>
        <p:spPr/>
        <p:txBody>
          <a:bodyPr/>
          <a:lstStyle/>
          <a:p>
            <a:fld id="{A26F5A40-3CB3-49A2-96D2-F008CD34501F}" type="datetimeFigureOut">
              <a:rPr lang="pt-BR" smtClean="0"/>
              <a:t>11/02/2017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9550AF1-162C-47CA-9998-68A6178C4871}" type="slidenum">
              <a:rPr lang="pt-BR" smtClean="0"/>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6" name="Espaço Reservado para Data 5"/>
          <p:cNvSpPr>
            <a:spLocks noGrp="1"/>
          </p:cNvSpPr>
          <p:nvPr>
            <p:ph type="dt" sz="half" idx="10"/>
          </p:nvPr>
        </p:nvSpPr>
        <p:spPr/>
        <p:txBody>
          <a:bodyPr rtlCol="0"/>
          <a:lstStyle/>
          <a:p>
            <a:fld id="{A26F5A40-3CB3-49A2-96D2-F008CD34501F}" type="datetimeFigureOut">
              <a:rPr lang="pt-BR" smtClean="0"/>
              <a:t>11/02/2017</a:t>
            </a:fld>
            <a:endParaRPr lang="pt-BR"/>
          </a:p>
        </p:txBody>
      </p:sp>
      <p:sp>
        <p:nvSpPr>
          <p:cNvPr id="7" name="Espaço Reservado para Número de Slide 6"/>
          <p:cNvSpPr>
            <a:spLocks noGrp="1"/>
          </p:cNvSpPr>
          <p:nvPr>
            <p:ph type="sldNum" sz="quarter" idx="11"/>
          </p:nvPr>
        </p:nvSpPr>
        <p:spPr/>
        <p:txBody>
          <a:bodyPr rtlCol="0"/>
          <a:lstStyle/>
          <a:p>
            <a:fld id="{C9550AF1-162C-47CA-9998-68A6178C4871}" type="slidenum">
              <a:rPr lang="pt-BR" smtClean="0"/>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26F5A40-3CB3-49A2-96D2-F008CD34501F}" type="datetimeFigureOut">
              <a:rPr lang="pt-BR" smtClean="0"/>
              <a:t>11/02/2017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9550AF1-162C-47CA-9998-68A6178C487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A26F5A40-3CB3-49A2-96D2-F008CD34501F}" type="datetimeFigureOut">
              <a:rPr lang="pt-BR" smtClean="0"/>
              <a:t>11/02/2017</a:t>
            </a:fld>
            <a:endParaRPr lang="pt-BR"/>
          </a:p>
        </p:txBody>
      </p:sp>
      <p:sp>
        <p:nvSpPr>
          <p:cNvPr id="22" name="Espaço Reservado para Número de Slide 21"/>
          <p:cNvSpPr>
            <a:spLocks noGrp="1"/>
          </p:cNvSpPr>
          <p:nvPr>
            <p:ph type="sldNum" sz="quarter" idx="15"/>
          </p:nvPr>
        </p:nvSpPr>
        <p:spPr/>
        <p:txBody>
          <a:bodyPr rtlCol="0"/>
          <a:lstStyle/>
          <a:p>
            <a:fld id="{C9550AF1-162C-47CA-9998-68A6178C4871}" type="slidenum">
              <a:rPr lang="pt-BR" smtClean="0"/>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A26F5A40-3CB3-49A2-96D2-F008CD34501F}" type="datetimeFigureOut">
              <a:rPr lang="pt-BR" smtClean="0"/>
              <a:t>11/02/2017</a:t>
            </a:fld>
            <a:endParaRPr lang="pt-BR"/>
          </a:p>
        </p:txBody>
      </p:sp>
      <p:sp>
        <p:nvSpPr>
          <p:cNvPr id="18" name="Espaço Reservado para Número de Slide 17"/>
          <p:cNvSpPr>
            <a:spLocks noGrp="1"/>
          </p:cNvSpPr>
          <p:nvPr>
            <p:ph type="sldNum" sz="quarter" idx="11"/>
          </p:nvPr>
        </p:nvSpPr>
        <p:spPr/>
        <p:txBody>
          <a:bodyPr rtlCol="0"/>
          <a:lstStyle/>
          <a:p>
            <a:fld id="{C9550AF1-162C-47CA-9998-68A6178C4871}" type="slidenum">
              <a:rPr lang="pt-BR" smtClean="0"/>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6F5A40-3CB3-49A2-96D2-F008CD34501F}" type="datetimeFigureOut">
              <a:rPr lang="pt-BR" smtClean="0"/>
              <a:t>11/02/2017</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550AF1-162C-47CA-9998-68A6178C4871}"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tecmundo.com.br/office/262-word-como-criar-sumarios-automaticos.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51720" y="908720"/>
            <a:ext cx="6172200" cy="2880320"/>
          </a:xfrm>
        </p:spPr>
        <p:txBody>
          <a:bodyPr>
            <a:normAutofit fontScale="90000"/>
          </a:bodyPr>
          <a:lstStyle/>
          <a:p>
            <a:pPr algn="ct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sz="3100" dirty="0">
                <a:latin typeface="Times New Roman" pitchFamily="18" charset="0"/>
                <a:cs typeface="Times New Roman" pitchFamily="18" charset="0"/>
              </a:rPr>
              <a:t/>
            </a:r>
            <a:br>
              <a:rPr lang="pt-BR" sz="3100" dirty="0">
                <a:latin typeface="Times New Roman" pitchFamily="18" charset="0"/>
                <a:cs typeface="Times New Roman" pitchFamily="18" charset="0"/>
              </a:rPr>
            </a:b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sz="3100" dirty="0">
                <a:latin typeface="Times New Roman" pitchFamily="18" charset="0"/>
                <a:cs typeface="Times New Roman" pitchFamily="18" charset="0"/>
              </a:rPr>
              <a:t/>
            </a:r>
            <a:br>
              <a:rPr lang="pt-BR" sz="3100" dirty="0">
                <a:latin typeface="Times New Roman" pitchFamily="18" charset="0"/>
                <a:cs typeface="Times New Roman" pitchFamily="18" charset="0"/>
              </a:rPr>
            </a:b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sz="3100" dirty="0">
                <a:latin typeface="Times New Roman" pitchFamily="18" charset="0"/>
                <a:cs typeface="Times New Roman" pitchFamily="18" charset="0"/>
              </a:rPr>
              <a:t/>
            </a:r>
            <a:br>
              <a:rPr lang="pt-BR" sz="3100" dirty="0">
                <a:latin typeface="Times New Roman" pitchFamily="18" charset="0"/>
                <a:cs typeface="Times New Roman" pitchFamily="18" charset="0"/>
              </a:rPr>
            </a:b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sz="3100" dirty="0">
                <a:latin typeface="Times New Roman" pitchFamily="18" charset="0"/>
                <a:cs typeface="Times New Roman" pitchFamily="18" charset="0"/>
              </a:rPr>
              <a:t/>
            </a:r>
            <a:br>
              <a:rPr lang="pt-BR" sz="3100" dirty="0">
                <a:latin typeface="Times New Roman" pitchFamily="18" charset="0"/>
                <a:cs typeface="Times New Roman" pitchFamily="18" charset="0"/>
              </a:rPr>
            </a:b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sz="3100" dirty="0">
                <a:latin typeface="Times New Roman" pitchFamily="18" charset="0"/>
                <a:cs typeface="Times New Roman" pitchFamily="18" charset="0"/>
              </a:rPr>
              <a:t/>
            </a:r>
            <a:br>
              <a:rPr lang="pt-BR" sz="3100" dirty="0">
                <a:latin typeface="Times New Roman" pitchFamily="18" charset="0"/>
                <a:cs typeface="Times New Roman" pitchFamily="18" charset="0"/>
              </a:rPr>
            </a:br>
            <a:r>
              <a:rPr lang="pt-BR" sz="3100" dirty="0" smtClean="0">
                <a:latin typeface="Times New Roman" pitchFamily="18" charset="0"/>
                <a:cs typeface="Times New Roman" pitchFamily="18" charset="0"/>
              </a:rPr>
              <a:t>Apresentação </a:t>
            </a:r>
            <a:r>
              <a:rPr lang="pt-BR" sz="3100" dirty="0" smtClean="0">
                <a:latin typeface="Times New Roman" pitchFamily="18" charset="0"/>
                <a:cs typeface="Times New Roman" pitchFamily="18" charset="0"/>
              </a:rPr>
              <a:t>de trabalhos acadêmicos conforme normas </a:t>
            </a:r>
            <a:r>
              <a:rPr lang="pt-BR" sz="3100" dirty="0" smtClean="0">
                <a:latin typeface="Times New Roman" pitchFamily="18" charset="0"/>
                <a:cs typeface="Times New Roman" pitchFamily="18" charset="0"/>
              </a:rPr>
              <a:t>da </a:t>
            </a:r>
            <a:r>
              <a:rPr lang="pt-BR" sz="3100" dirty="0" err="1" smtClean="0">
                <a:latin typeface="Times New Roman" pitchFamily="18" charset="0"/>
                <a:cs typeface="Times New Roman" pitchFamily="18" charset="0"/>
              </a:rPr>
              <a:t>abtn</a:t>
            </a:r>
            <a:r>
              <a:rPr lang="pt-BR" sz="3100" dirty="0" smtClean="0">
                <a:latin typeface="Times New Roman" pitchFamily="18" charset="0"/>
                <a:cs typeface="Times New Roman" pitchFamily="18" charset="0"/>
              </a:rPr>
              <a:t/>
            </a:r>
            <a:br>
              <a:rPr lang="pt-BR" sz="3100" dirty="0" smtClean="0">
                <a:latin typeface="Times New Roman" pitchFamily="18" charset="0"/>
                <a:cs typeface="Times New Roman" pitchFamily="18" charset="0"/>
              </a:rPr>
            </a:br>
            <a:r>
              <a:rPr lang="pt-BR" dirty="0" smtClean="0"/>
              <a:t/>
            </a:r>
            <a:br>
              <a:rPr lang="pt-BR" dirty="0" smtClean="0"/>
            </a:br>
            <a:r>
              <a:rPr lang="pt-BR" dirty="0" smtClean="0"/>
              <a:t>                                         </a:t>
            </a:r>
            <a:r>
              <a:rPr lang="pt-BR" sz="1800" dirty="0" smtClean="0"/>
              <a:t>Prof. </a:t>
            </a:r>
            <a:r>
              <a:rPr lang="pt-BR" sz="1800" dirty="0" err="1" smtClean="0"/>
              <a:t>Pissuto</a:t>
            </a:r>
            <a:endParaRPr lang="pt-B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476672"/>
            <a:ext cx="7467600" cy="5997280"/>
          </a:xfrm>
        </p:spPr>
        <p:txBody>
          <a:bodyPr>
            <a:normAutofit lnSpcReduction="10000"/>
          </a:bodyPr>
          <a:lstStyle/>
          <a:p>
            <a:pPr algn="just"/>
            <a:r>
              <a:rPr lang="pt-BR" b="1" dirty="0" smtClean="0">
                <a:solidFill>
                  <a:srgbClr val="002060"/>
                </a:solidFill>
                <a:latin typeface="Times New Roman" pitchFamily="18" charset="0"/>
                <a:cs typeface="Times New Roman" pitchFamily="18" charset="0"/>
              </a:rPr>
              <a:t>Exemplo:</a:t>
            </a:r>
            <a:endParaRPr lang="pt-BR" dirty="0" smtClean="0">
              <a:solidFill>
                <a:srgbClr val="002060"/>
              </a:solidFill>
              <a:latin typeface="Times New Roman" pitchFamily="18" charset="0"/>
              <a:cs typeface="Times New Roman" pitchFamily="18" charset="0"/>
            </a:endParaRPr>
          </a:p>
          <a:p>
            <a:pPr algn="just"/>
            <a:r>
              <a:rPr lang="pt-BR" dirty="0" smtClean="0">
                <a:solidFill>
                  <a:srgbClr val="002060"/>
                </a:solidFill>
                <a:latin typeface="Times New Roman" pitchFamily="18" charset="0"/>
                <a:cs typeface="Times New Roman" pitchFamily="18" charset="0"/>
              </a:rPr>
              <a:t>“O termo </a:t>
            </a:r>
            <a:r>
              <a:rPr lang="pt-BR" i="1" dirty="0" smtClean="0">
                <a:solidFill>
                  <a:srgbClr val="002060"/>
                </a:solidFill>
                <a:latin typeface="Times New Roman" pitchFamily="18" charset="0"/>
                <a:cs typeface="Times New Roman" pitchFamily="18" charset="0"/>
              </a:rPr>
              <a:t>defeito no PSP</a:t>
            </a:r>
            <a:r>
              <a:rPr lang="pt-BR" dirty="0" smtClean="0">
                <a:solidFill>
                  <a:srgbClr val="002060"/>
                </a:solidFill>
                <a:latin typeface="Times New Roman" pitchFamily="18" charset="0"/>
                <a:cs typeface="Times New Roman" pitchFamily="18" charset="0"/>
              </a:rPr>
              <a:t> refere-se a tudo que esteja errado em um software, como erros na arquitetura, na representação de diagramas, problemas em algoritmos etc.” (KOSCIANSKI; SOARES, 2007, p. 123, grifo nosso).</a:t>
            </a:r>
          </a:p>
          <a:p>
            <a:pPr algn="just"/>
            <a:r>
              <a:rPr lang="pt-BR" b="1" dirty="0" smtClean="0">
                <a:solidFill>
                  <a:srgbClr val="002060"/>
                </a:solidFill>
                <a:latin typeface="Times New Roman" pitchFamily="18" charset="0"/>
                <a:cs typeface="Times New Roman" pitchFamily="18" charset="0"/>
              </a:rPr>
              <a:t>Citação direta: mais de três linhas</a:t>
            </a:r>
            <a:endParaRPr lang="pt-BR" dirty="0" smtClean="0">
              <a:solidFill>
                <a:srgbClr val="002060"/>
              </a:solidFill>
              <a:latin typeface="Times New Roman" pitchFamily="18" charset="0"/>
              <a:cs typeface="Times New Roman" pitchFamily="18" charset="0"/>
            </a:endParaRPr>
          </a:p>
          <a:p>
            <a:pPr algn="just"/>
            <a:r>
              <a:rPr lang="pt-BR" dirty="0" smtClean="0">
                <a:solidFill>
                  <a:srgbClr val="002060"/>
                </a:solidFill>
                <a:latin typeface="Times New Roman" pitchFamily="18" charset="0"/>
                <a:cs typeface="Times New Roman" pitchFamily="18" charset="0"/>
              </a:rPr>
              <a:t>As citações com mais de três linhas devem ter um tipo de destaque diferente: é necessário reduzir o tamanho da fonte para 10 e também aplicar um recuo de 4 cm em relação à margem esquerda — selecione o texto e movimente os marcadores, localizado na régua do Word até o número 4, assim, todo o seu texto ficará com o recuo exigido pelas normas (veja a imagem abaixo).  Ao final, a citação com mais de três linhas terá a seguinte apresentação — observe que ela não tem aspas:</a:t>
            </a:r>
            <a:endParaRPr lang="pt-BR" dirty="0">
              <a:solidFill>
                <a:srgbClr val="00206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https://imgnzn-a.akamaized.net/2014/07/23/23121534781195.jpg?w=1040"/>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836712"/>
            <a:ext cx="7416824" cy="525658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620688"/>
            <a:ext cx="7467600" cy="5853264"/>
          </a:xfrm>
        </p:spPr>
        <p:txBody>
          <a:bodyPr>
            <a:normAutofit fontScale="85000" lnSpcReduction="20000"/>
          </a:bodyPr>
          <a:lstStyle/>
          <a:p>
            <a:pPr algn="just"/>
            <a:r>
              <a:rPr lang="pt-BR" b="1" dirty="0" smtClean="0">
                <a:solidFill>
                  <a:srgbClr val="002060"/>
                </a:solidFill>
                <a:latin typeface="Times New Roman" pitchFamily="18" charset="0"/>
                <a:cs typeface="Times New Roman" pitchFamily="18" charset="0"/>
              </a:rPr>
              <a:t>Citação direta: frase muito grande para ser citada</a:t>
            </a:r>
          </a:p>
          <a:p>
            <a:pPr algn="just"/>
            <a:r>
              <a:rPr lang="pt-BR" b="1" dirty="0" smtClean="0">
                <a:solidFill>
                  <a:srgbClr val="002060"/>
                </a:solidFill>
                <a:latin typeface="Times New Roman" pitchFamily="18" charset="0"/>
                <a:cs typeface="Times New Roman" pitchFamily="18" charset="0"/>
              </a:rPr>
              <a:t>Imagine um parágrafo com 10 linhas, sendo que apenas a primeira e a última linha interessam a você. Nesse caso, você vai usar uma supressão, que é a inclusão de um sinal de colchetes com reticências, exatamente como esse “[...]”, indicando que um trecho do texto não foi usado, veja um exemplo:</a:t>
            </a:r>
          </a:p>
          <a:p>
            <a:pPr algn="just"/>
            <a:r>
              <a:rPr lang="pt-BR" b="1" dirty="0" smtClean="0">
                <a:solidFill>
                  <a:srgbClr val="002060"/>
                </a:solidFill>
                <a:latin typeface="Times New Roman" pitchFamily="18" charset="0"/>
                <a:cs typeface="Times New Roman" pitchFamily="18" charset="0"/>
              </a:rPr>
              <a:t>“As propostas de melhorias de processo e tecnologia são coletadas e analisadas [...] com base nos resultados de projetos-piloto” (KOSCIANSKI; SOARES, 2007, p. 153).</a:t>
            </a:r>
          </a:p>
          <a:p>
            <a:pPr algn="just"/>
            <a:r>
              <a:rPr lang="pt-BR" b="1" dirty="0" smtClean="0">
                <a:solidFill>
                  <a:srgbClr val="002060"/>
                </a:solidFill>
                <a:latin typeface="Times New Roman" pitchFamily="18" charset="0"/>
                <a:cs typeface="Times New Roman" pitchFamily="18" charset="0"/>
              </a:rPr>
              <a:t>Citação indireta</a:t>
            </a:r>
          </a:p>
          <a:p>
            <a:pPr algn="just"/>
            <a:r>
              <a:rPr lang="pt-BR" b="1" dirty="0" smtClean="0">
                <a:solidFill>
                  <a:srgbClr val="002060"/>
                </a:solidFill>
                <a:latin typeface="Times New Roman" pitchFamily="18" charset="0"/>
                <a:cs typeface="Times New Roman" pitchFamily="18" charset="0"/>
              </a:rPr>
              <a:t>Depois de ler um artigo, você chegou a uma conclusão semelhante à do autor consultado. No entanto, por algum motivo pessoal, você não tem interesse em usar as mesmas palavras e exatamente a mesma estrutura que encontrou no trabalho em questão. Nesse caso, você fará uma citação indireta, já que o seu texto teve como base uma obra consultada.</a:t>
            </a:r>
          </a:p>
          <a:p>
            <a:pPr algn="just"/>
            <a:r>
              <a:rPr lang="pt-BR" b="1" dirty="0" smtClean="0">
                <a:solidFill>
                  <a:srgbClr val="002060"/>
                </a:solidFill>
                <a:latin typeface="Times New Roman" pitchFamily="18" charset="0"/>
                <a:cs typeface="Times New Roman" pitchFamily="18" charset="0"/>
              </a:rPr>
              <a:t>Seguindo o mesmo formato de apresentação da citação direta, a indireta também deve conter o autor da frase citada, bem como o ano da publicação do material. Apresentar a página em que o conteúdo se encontra é recomendado, porém não é obrigatório.</a:t>
            </a:r>
          </a:p>
          <a:p>
            <a:endParaRPr lang="pt-BR" b="1"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332656"/>
            <a:ext cx="7859216" cy="6525344"/>
          </a:xfrm>
        </p:spPr>
        <p:txBody>
          <a:bodyPr>
            <a:noAutofit/>
          </a:bodyPr>
          <a:lstStyle/>
          <a:p>
            <a:pPr algn="just"/>
            <a:r>
              <a:rPr lang="pt-BR" sz="1750" b="1" dirty="0" smtClean="0">
                <a:solidFill>
                  <a:srgbClr val="002060"/>
                </a:solidFill>
                <a:latin typeface="Times New Roman" pitchFamily="18" charset="0"/>
                <a:cs typeface="Times New Roman" pitchFamily="18" charset="0"/>
              </a:rPr>
              <a:t>Exemplos:</a:t>
            </a:r>
          </a:p>
          <a:p>
            <a:pPr algn="just"/>
            <a:r>
              <a:rPr lang="pt-BR" sz="1750" b="1" dirty="0" smtClean="0">
                <a:solidFill>
                  <a:srgbClr val="002060"/>
                </a:solidFill>
                <a:latin typeface="Times New Roman" pitchFamily="18" charset="0"/>
                <a:cs typeface="Times New Roman" pitchFamily="18" charset="0"/>
              </a:rPr>
              <a:t>Um aspecto importante na recuperação das informações é a extensão dos conteúdos a serem indexados (LANCASTER, 1993, p. 73).</a:t>
            </a:r>
          </a:p>
          <a:p>
            <a:pPr algn="just"/>
            <a:r>
              <a:rPr lang="pt-BR" sz="1750" b="1" dirty="0" smtClean="0">
                <a:solidFill>
                  <a:srgbClr val="002060"/>
                </a:solidFill>
                <a:latin typeface="Times New Roman" pitchFamily="18" charset="0"/>
                <a:cs typeface="Times New Roman" pitchFamily="18" charset="0"/>
              </a:rPr>
              <a:t>As citações indiretas podem ter mais de um autor, até pelo fato de que você pode ter consultado várias obras até chegar à sua conclusão; veja:</a:t>
            </a:r>
          </a:p>
          <a:p>
            <a:pPr algn="just"/>
            <a:r>
              <a:rPr lang="pt-BR" sz="1750" b="1" dirty="0" smtClean="0">
                <a:solidFill>
                  <a:srgbClr val="002060"/>
                </a:solidFill>
                <a:latin typeface="Times New Roman" pitchFamily="18" charset="0"/>
                <a:cs typeface="Times New Roman" pitchFamily="18" charset="0"/>
              </a:rPr>
              <a:t>Tanto Weaver (2002, p. 18) como </a:t>
            </a:r>
            <a:r>
              <a:rPr lang="pt-BR" sz="1750" b="1" dirty="0" err="1" smtClean="0">
                <a:solidFill>
                  <a:srgbClr val="002060"/>
                </a:solidFill>
                <a:latin typeface="Times New Roman" pitchFamily="18" charset="0"/>
                <a:cs typeface="Times New Roman" pitchFamily="18" charset="0"/>
              </a:rPr>
              <a:t>Semonche</a:t>
            </a:r>
            <a:r>
              <a:rPr lang="pt-BR" sz="1750" b="1" dirty="0" smtClean="0">
                <a:solidFill>
                  <a:srgbClr val="002060"/>
                </a:solidFill>
                <a:latin typeface="Times New Roman" pitchFamily="18" charset="0"/>
                <a:cs typeface="Times New Roman" pitchFamily="18" charset="0"/>
              </a:rPr>
              <a:t> (1993, p. 21) apontam questionamentos que devem preceder o planejamento da indexação de artigos de jornais, como: Qual a finalidade do artigo? Quem é o público-alvo que terá acesso ao artigo? Que tipo de informação o usuário procura?</a:t>
            </a:r>
          </a:p>
          <a:p>
            <a:pPr algn="just"/>
            <a:r>
              <a:rPr lang="pt-BR" sz="1750" b="1" dirty="0" smtClean="0">
                <a:solidFill>
                  <a:srgbClr val="002060"/>
                </a:solidFill>
                <a:latin typeface="Times New Roman" pitchFamily="18" charset="0"/>
                <a:cs typeface="Times New Roman" pitchFamily="18" charset="0"/>
              </a:rPr>
              <a:t>Citação de citação</a:t>
            </a:r>
          </a:p>
          <a:p>
            <a:pPr algn="just"/>
            <a:r>
              <a:rPr lang="pt-BR" sz="1750" b="1" dirty="0" smtClean="0">
                <a:solidFill>
                  <a:srgbClr val="002060"/>
                </a:solidFill>
                <a:latin typeface="Times New Roman" pitchFamily="18" charset="0"/>
                <a:cs typeface="Times New Roman" pitchFamily="18" charset="0"/>
              </a:rPr>
              <a:t>Nem sempre livros clássicos ou antigos estão disponíveis para empréstimo ou compra. Imagine um livro do ano de 1970, que foi publicado apenas nos Estados Unidos, ou outro livro que, por algum motivo, você não tenha conseguido encontrar em livrarias, sebos e bibliotecas, mas que precisaria usar.</a:t>
            </a:r>
          </a:p>
          <a:p>
            <a:pPr algn="just"/>
            <a:r>
              <a:rPr lang="pt-BR" sz="1750" b="1" dirty="0" smtClean="0">
                <a:solidFill>
                  <a:srgbClr val="002060"/>
                </a:solidFill>
                <a:latin typeface="Times New Roman" pitchFamily="18" charset="0"/>
                <a:cs typeface="Times New Roman" pitchFamily="18" charset="0"/>
              </a:rPr>
              <a:t>Você não teve acesso ao documento em seu original, mas encontrou um autor que teve a sorte de ter em mãos o documento, e este fez uma citação extremamente importante para o seu trabalho.</a:t>
            </a:r>
          </a:p>
          <a:p>
            <a:pPr algn="just"/>
            <a:r>
              <a:rPr lang="pt-BR" sz="1750" b="1" dirty="0" smtClean="0">
                <a:solidFill>
                  <a:srgbClr val="002060"/>
                </a:solidFill>
                <a:latin typeface="Times New Roman" pitchFamily="18" charset="0"/>
                <a:cs typeface="Times New Roman" pitchFamily="18" charset="0"/>
              </a:rPr>
              <a:t>É possível contornar isso com a citação de citação. Como o próprio termo sugere, você fará uma citação de um conteúdo que foi citado na obra que você está consultando. Esse tipo de citação é recomendado em último caso, já que o  correto é tentar localizar a fonte original. Veja dois exemplos, tanto de citação direta quanto indireta.</a:t>
            </a:r>
            <a:endParaRPr lang="pt-BR" sz="1750" b="1" dirty="0">
              <a:solidFill>
                <a:srgbClr val="00206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476672"/>
            <a:ext cx="8003232" cy="5997280"/>
          </a:xfrm>
        </p:spPr>
        <p:txBody>
          <a:bodyPr>
            <a:normAutofit fontScale="85000" lnSpcReduction="10000"/>
          </a:bodyPr>
          <a:lstStyle/>
          <a:p>
            <a:pPr algn="just"/>
            <a:r>
              <a:rPr lang="pt-BR" b="1" dirty="0" smtClean="0">
                <a:solidFill>
                  <a:srgbClr val="002060"/>
                </a:solidFill>
                <a:latin typeface="Times New Roman" pitchFamily="18" charset="0"/>
                <a:cs typeface="Times New Roman" pitchFamily="18" charset="0"/>
              </a:rPr>
              <a:t>Exemplos de citação de citação (seguindo o modelo direto):</a:t>
            </a:r>
          </a:p>
          <a:p>
            <a:pPr algn="just"/>
            <a:r>
              <a:rPr lang="pt-BR" b="1" dirty="0" smtClean="0">
                <a:solidFill>
                  <a:srgbClr val="002060"/>
                </a:solidFill>
                <a:latin typeface="Times New Roman" pitchFamily="18" charset="0"/>
                <a:cs typeface="Times New Roman" pitchFamily="18" charset="0"/>
              </a:rPr>
              <a:t>Segundo Van </a:t>
            </a:r>
            <a:r>
              <a:rPr lang="pt-BR" b="1" dirty="0" err="1" smtClean="0">
                <a:solidFill>
                  <a:srgbClr val="002060"/>
                </a:solidFill>
                <a:latin typeface="Times New Roman" pitchFamily="18" charset="0"/>
                <a:cs typeface="Times New Roman" pitchFamily="18" charset="0"/>
              </a:rPr>
              <a:t>Dijk</a:t>
            </a:r>
            <a:r>
              <a:rPr lang="pt-BR" b="1" dirty="0" smtClean="0">
                <a:solidFill>
                  <a:srgbClr val="002060"/>
                </a:solidFill>
                <a:latin typeface="Times New Roman" pitchFamily="18" charset="0"/>
                <a:cs typeface="Times New Roman" pitchFamily="18" charset="0"/>
              </a:rPr>
              <a:t> (1983), citado por Fagundes (2001, p. 53), “no texto jornalístico é convencional apresentar-se um resumo do acontecimento abordado. Esse resumo pode ser expresso por letras grandes separadas do resto do texto ou na introdução no ‘lead’”.</a:t>
            </a:r>
          </a:p>
          <a:p>
            <a:pPr algn="just"/>
            <a:r>
              <a:rPr lang="pt-BR" b="1" dirty="0" smtClean="0">
                <a:solidFill>
                  <a:srgbClr val="002060"/>
                </a:solidFill>
                <a:latin typeface="Times New Roman" pitchFamily="18" charset="0"/>
                <a:cs typeface="Times New Roman" pitchFamily="18" charset="0"/>
              </a:rPr>
              <a:t>Segundo Van </a:t>
            </a:r>
            <a:r>
              <a:rPr lang="pt-BR" b="1" dirty="0" err="1" smtClean="0">
                <a:solidFill>
                  <a:srgbClr val="002060"/>
                </a:solidFill>
                <a:latin typeface="Times New Roman" pitchFamily="18" charset="0"/>
                <a:cs typeface="Times New Roman" pitchFamily="18" charset="0"/>
              </a:rPr>
              <a:t>Dijk</a:t>
            </a:r>
            <a:r>
              <a:rPr lang="pt-BR" b="1" dirty="0" smtClean="0">
                <a:solidFill>
                  <a:srgbClr val="002060"/>
                </a:solidFill>
                <a:latin typeface="Times New Roman" pitchFamily="18" charset="0"/>
                <a:cs typeface="Times New Roman" pitchFamily="18" charset="0"/>
              </a:rPr>
              <a:t> (1983 apud FAGUNDES, 2001, p. 53), “no texto jornalístico é convencional apresentar-se um resumo do acontecimento abordado. Esse resumo pode ser expresso por letras grandes separadas do resto do texto ou na introdução no ‘lead’”.</a:t>
            </a:r>
          </a:p>
          <a:p>
            <a:pPr algn="just"/>
            <a:r>
              <a:rPr lang="pt-BR" b="1" dirty="0" smtClean="0">
                <a:solidFill>
                  <a:srgbClr val="002060"/>
                </a:solidFill>
                <a:latin typeface="Times New Roman" pitchFamily="18" charset="0"/>
                <a:cs typeface="Times New Roman" pitchFamily="18" charset="0"/>
              </a:rPr>
              <a:t>Exemplos de citação de citação  (seguindo o modelo indireto):</a:t>
            </a:r>
          </a:p>
          <a:p>
            <a:pPr algn="just"/>
            <a:r>
              <a:rPr lang="pt-BR" b="1" dirty="0" smtClean="0">
                <a:solidFill>
                  <a:srgbClr val="002060"/>
                </a:solidFill>
                <a:latin typeface="Times New Roman" pitchFamily="18" charset="0"/>
                <a:cs typeface="Times New Roman" pitchFamily="18" charset="0"/>
              </a:rPr>
              <a:t>Segundo </a:t>
            </a:r>
            <a:r>
              <a:rPr lang="pt-BR" b="1" dirty="0" err="1" smtClean="0">
                <a:solidFill>
                  <a:srgbClr val="002060"/>
                </a:solidFill>
                <a:latin typeface="Times New Roman" pitchFamily="18" charset="0"/>
                <a:cs typeface="Times New Roman" pitchFamily="18" charset="0"/>
              </a:rPr>
              <a:t>Fujita</a:t>
            </a:r>
            <a:r>
              <a:rPr lang="pt-BR" b="1" dirty="0" smtClean="0">
                <a:solidFill>
                  <a:srgbClr val="002060"/>
                </a:solidFill>
                <a:latin typeface="Times New Roman" pitchFamily="18" charset="0"/>
                <a:cs typeface="Times New Roman" pitchFamily="18" charset="0"/>
              </a:rPr>
              <a:t> (1999), citada por Fagundes (2001, p. 65), a indexação engloba três fases: 1) análise por meio da leitura do documento, em que serão selecionados os conceitos; 2) síntese, com a elaboração de resumos e 3) a identificação e seleção de termos com auxílio de uma linguagem documentária.</a:t>
            </a:r>
          </a:p>
          <a:p>
            <a:pPr algn="just"/>
            <a:r>
              <a:rPr lang="pt-BR" b="1" dirty="0" smtClean="0">
                <a:solidFill>
                  <a:srgbClr val="002060"/>
                </a:solidFill>
                <a:latin typeface="Times New Roman" pitchFamily="18" charset="0"/>
                <a:cs typeface="Times New Roman" pitchFamily="18" charset="0"/>
              </a:rPr>
              <a:t>Segundo </a:t>
            </a:r>
            <a:r>
              <a:rPr lang="pt-BR" b="1" dirty="0" err="1" smtClean="0">
                <a:solidFill>
                  <a:srgbClr val="002060"/>
                </a:solidFill>
                <a:latin typeface="Times New Roman" pitchFamily="18" charset="0"/>
                <a:cs typeface="Times New Roman" pitchFamily="18" charset="0"/>
              </a:rPr>
              <a:t>Fujita</a:t>
            </a:r>
            <a:r>
              <a:rPr lang="pt-BR" b="1" dirty="0" smtClean="0">
                <a:solidFill>
                  <a:srgbClr val="002060"/>
                </a:solidFill>
                <a:latin typeface="Times New Roman" pitchFamily="18" charset="0"/>
                <a:cs typeface="Times New Roman" pitchFamily="18" charset="0"/>
              </a:rPr>
              <a:t> (1999 apud FAGUNDES, 2001, p. 65), a indexação engloba três fases: 1) análise por meio da leitura do documento, em que serão selecionados os conceitos; 2) síntese, com a elaboração de resumos e 3) a identificação e seleção de termos com auxílio de uma linguagem documentária.</a:t>
            </a:r>
          </a:p>
          <a:p>
            <a:pPr algn="just"/>
            <a:endParaRPr lang="pt-BR" b="1"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548680"/>
            <a:ext cx="7931224" cy="5925272"/>
          </a:xfrm>
        </p:spPr>
        <p:txBody>
          <a:bodyPr/>
          <a:lstStyle/>
          <a:p>
            <a:pPr algn="just"/>
            <a:r>
              <a:rPr lang="pt-BR" b="1" dirty="0" smtClean="0">
                <a:solidFill>
                  <a:srgbClr val="FF0000"/>
                </a:solidFill>
              </a:rPr>
              <a:t>Notas de rodapé</a:t>
            </a:r>
            <a:endParaRPr lang="pt-BR" dirty="0" smtClean="0">
              <a:solidFill>
                <a:srgbClr val="FF0000"/>
              </a:solidFill>
            </a:endParaRPr>
          </a:p>
          <a:p>
            <a:pPr algn="just"/>
            <a:r>
              <a:rPr lang="pt-BR" dirty="0" smtClean="0">
                <a:solidFill>
                  <a:srgbClr val="002060"/>
                </a:solidFill>
              </a:rPr>
              <a:t>As notas de rodapé são caracterizadas por números ou letras apresentados no final da citação, que aparecem em sequência, no corpo do trabalho. No rodapé, você pode referenciar:</a:t>
            </a:r>
          </a:p>
          <a:p>
            <a:pPr lvl="0" algn="just"/>
            <a:r>
              <a:rPr lang="pt-BR" dirty="0" smtClean="0">
                <a:solidFill>
                  <a:srgbClr val="002060"/>
                </a:solidFill>
              </a:rPr>
              <a:t>Um trabalho que ainda esteja em fase de elaboração — seu texto deve constar a expressão entre parênteses (em fase de elaboração).</a:t>
            </a:r>
          </a:p>
          <a:p>
            <a:pPr lvl="0" algn="just"/>
            <a:r>
              <a:rPr lang="pt-BR" dirty="0" smtClean="0">
                <a:solidFill>
                  <a:srgbClr val="002060"/>
                </a:solidFill>
              </a:rPr>
              <a:t>Informações verbais obtidas durante uma conversa, dados coletados em uma palestra etc. — em seu texto, deve constar a expressão entre parênteses (informação verbal). </a:t>
            </a:r>
          </a:p>
          <a:p>
            <a:pPr lvl="0" algn="just"/>
            <a:r>
              <a:rPr lang="pt-BR" dirty="0" smtClean="0">
                <a:solidFill>
                  <a:srgbClr val="002060"/>
                </a:solidFill>
              </a:rPr>
              <a:t>Qualquer tipo de menção que julgue necessária, seguindo normas de referências ou vocabulário livre.</a:t>
            </a:r>
          </a:p>
          <a:p>
            <a:pPr algn="just"/>
            <a:endParaRPr lang="pt-BR"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https://imgnzn-a.akamaized.net/2014/07/23/23135423105396.jpg?w=1040"/>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836712"/>
            <a:ext cx="7632848" cy="511256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rPr>
              <a:t>Referências</a:t>
            </a:r>
            <a:r>
              <a:rPr lang="pt-BR" dirty="0" smtClean="0">
                <a:solidFill>
                  <a:srgbClr val="FF0000"/>
                </a:solidFill>
              </a:rPr>
              <a:t/>
            </a:r>
            <a:br>
              <a:rPr lang="pt-BR" dirty="0" smtClean="0">
                <a:solidFill>
                  <a:srgbClr val="FF0000"/>
                </a:solidFill>
              </a:rPr>
            </a:br>
            <a:endParaRPr lang="pt-BR" dirty="0">
              <a:solidFill>
                <a:srgbClr val="FF0000"/>
              </a:solidFill>
            </a:endParaRPr>
          </a:p>
        </p:txBody>
      </p:sp>
      <p:sp>
        <p:nvSpPr>
          <p:cNvPr id="3" name="Espaço Reservado para Conteúdo 2"/>
          <p:cNvSpPr>
            <a:spLocks noGrp="1"/>
          </p:cNvSpPr>
          <p:nvPr>
            <p:ph sz="quarter" idx="1"/>
          </p:nvPr>
        </p:nvSpPr>
        <p:spPr/>
        <p:txBody>
          <a:bodyPr>
            <a:normAutofit lnSpcReduction="10000"/>
          </a:bodyPr>
          <a:lstStyle/>
          <a:p>
            <a:pPr algn="just"/>
            <a:r>
              <a:rPr lang="pt-BR" dirty="0" smtClean="0">
                <a:latin typeface="Times New Roman" pitchFamily="18" charset="0"/>
                <a:cs typeface="Times New Roman" pitchFamily="18" charset="0"/>
              </a:rPr>
              <a:t>Além de citar os autores no corpo do texto, você também deve criar uma lista com todo o referencial teórico consultado durante o desenvolvimento de seu trabalho. E essa lista terá as “Referências” do trabalho. O referencial teórico é um elemento obrigatório nos trabalhos, e cada tipo de documento informacional que foi usado, como livros, sites, filmes, monografias, mapas etc. deve ser referenciado.</a:t>
            </a:r>
          </a:p>
          <a:p>
            <a:pPr algn="just"/>
            <a:r>
              <a:rPr lang="pt-BR" b="1" dirty="0" smtClean="0">
                <a:latin typeface="Times New Roman" pitchFamily="18" charset="0"/>
                <a:cs typeface="Times New Roman" pitchFamily="18" charset="0"/>
              </a:rPr>
              <a:t> Livros</a:t>
            </a:r>
            <a:endParaRPr lang="pt-BR" dirty="0" smtClean="0">
              <a:latin typeface="Times New Roman" pitchFamily="18" charset="0"/>
              <a:cs typeface="Times New Roman" pitchFamily="18" charset="0"/>
            </a:endParaRPr>
          </a:p>
          <a:p>
            <a:pPr algn="just"/>
            <a:r>
              <a:rPr lang="pt-BR" dirty="0" smtClean="0">
                <a:latin typeface="Times New Roman" pitchFamily="18" charset="0"/>
                <a:cs typeface="Times New Roman" pitchFamily="18" charset="0"/>
              </a:rPr>
              <a:t>Os livros, sem dúvida, são os documentos mais usados como base para fazer um trabalho. As referências desses documentos são semelhantes às de monografias (com algumas peculiaridades que serão citadas), manuais, dicionários, enciclopédias, entre outros.</a:t>
            </a:r>
          </a:p>
          <a:p>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003232" cy="3658418"/>
          </a:xfrm>
        </p:spPr>
        <p:txBody>
          <a:bodyPr/>
          <a:lstStyle/>
          <a:p>
            <a:endParaRPr lang="pt-BR" dirty="0"/>
          </a:p>
        </p:txBody>
      </p:sp>
      <p:sp>
        <p:nvSpPr>
          <p:cNvPr id="3" name="Espaço Reservado para Conteúdo 2"/>
          <p:cNvSpPr>
            <a:spLocks noGrp="1"/>
          </p:cNvSpPr>
          <p:nvPr>
            <p:ph sz="quarter" idx="1"/>
          </p:nvPr>
        </p:nvSpPr>
        <p:spPr>
          <a:xfrm>
            <a:off x="457200" y="4149080"/>
            <a:ext cx="8291264" cy="2324872"/>
          </a:xfrm>
        </p:spPr>
        <p:txBody>
          <a:bodyPr>
            <a:normAutofit fontScale="92500" lnSpcReduction="10000"/>
          </a:bodyPr>
          <a:lstStyle/>
          <a:p>
            <a:pPr algn="just"/>
            <a:r>
              <a:rPr lang="pt-BR" dirty="0" smtClean="0">
                <a:solidFill>
                  <a:srgbClr val="002060"/>
                </a:solidFill>
                <a:latin typeface="Times New Roman" pitchFamily="18" charset="0"/>
                <a:cs typeface="Times New Roman" pitchFamily="18" charset="0"/>
              </a:rPr>
              <a:t>É bem mais simples do que parece; observe o exemplo:</a:t>
            </a:r>
          </a:p>
          <a:p>
            <a:pPr algn="just"/>
            <a:r>
              <a:rPr lang="pt-BR" dirty="0" smtClean="0">
                <a:solidFill>
                  <a:srgbClr val="002060"/>
                </a:solidFill>
                <a:latin typeface="Times New Roman" pitchFamily="18" charset="0"/>
                <a:cs typeface="Times New Roman" pitchFamily="18" charset="0"/>
              </a:rPr>
              <a:t>SOBRENOME DO AUTOR, Nome do autor. </a:t>
            </a:r>
            <a:r>
              <a:rPr lang="pt-BR" b="1" dirty="0" smtClean="0">
                <a:solidFill>
                  <a:srgbClr val="002060"/>
                </a:solidFill>
                <a:latin typeface="Times New Roman" pitchFamily="18" charset="0"/>
                <a:cs typeface="Times New Roman" pitchFamily="18" charset="0"/>
              </a:rPr>
              <a:t>Título do livro</a:t>
            </a:r>
            <a:r>
              <a:rPr lang="pt-BR" dirty="0" smtClean="0">
                <a:solidFill>
                  <a:srgbClr val="002060"/>
                </a:solidFill>
                <a:latin typeface="Times New Roman" pitchFamily="18" charset="0"/>
                <a:cs typeface="Times New Roman" pitchFamily="18" charset="0"/>
              </a:rPr>
              <a:t>: subtítulo do livro. Edição do livro. Local de publicação: Editora, ano. </a:t>
            </a:r>
          </a:p>
          <a:p>
            <a:pPr algn="just"/>
            <a:r>
              <a:rPr lang="pt-BR" dirty="0" smtClean="0">
                <a:solidFill>
                  <a:srgbClr val="002060"/>
                </a:solidFill>
                <a:latin typeface="Times New Roman" pitchFamily="18" charset="0"/>
                <a:cs typeface="Times New Roman" pitchFamily="18" charset="0"/>
              </a:rPr>
              <a:t>Algumas pequenas alterações no modelo básico se farão necessárias nas seguintes situações:</a:t>
            </a:r>
          </a:p>
          <a:p>
            <a:pPr lvl="0" algn="just"/>
            <a:r>
              <a:rPr lang="pt-BR" dirty="0" smtClean="0">
                <a:solidFill>
                  <a:srgbClr val="002060"/>
                </a:solidFill>
                <a:latin typeface="Times New Roman" pitchFamily="18" charset="0"/>
                <a:cs typeface="Times New Roman" pitchFamily="18" charset="0"/>
              </a:rPr>
              <a:t>Livro: apenas um autor e nome por extenso</a:t>
            </a:r>
          </a:p>
          <a:p>
            <a:pPr algn="just"/>
            <a:endParaRPr lang="pt-BR" dirty="0">
              <a:latin typeface="Times New Roman" pitchFamily="18" charset="0"/>
              <a:cs typeface="Times New Roman" pitchFamily="18" charset="0"/>
            </a:endParaRPr>
          </a:p>
        </p:txBody>
      </p:sp>
      <p:pic>
        <p:nvPicPr>
          <p:cNvPr id="4" name="Imagem 3" descr="https://imgnzn-a.akamaized.net/2014/07/23/23135556159399.jpg?w=104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32656"/>
            <a:ext cx="7992888" cy="3449191"/>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404664"/>
            <a:ext cx="8147248" cy="6069288"/>
          </a:xfrm>
        </p:spPr>
        <p:txBody>
          <a:bodyPr>
            <a:normAutofit fontScale="85000" lnSpcReduction="10000"/>
          </a:bodyPr>
          <a:lstStyle/>
          <a:p>
            <a:pPr algn="just"/>
            <a:r>
              <a:rPr lang="pt-BR" dirty="0" smtClean="0">
                <a:solidFill>
                  <a:srgbClr val="002060"/>
                </a:solidFill>
                <a:latin typeface="Times New Roman" pitchFamily="18" charset="0"/>
                <a:cs typeface="Times New Roman" pitchFamily="18" charset="0"/>
              </a:rPr>
              <a:t>VAZ, Conrado Adolpho. </a:t>
            </a:r>
            <a:r>
              <a:rPr lang="pt-BR" b="1" dirty="0" smtClean="0">
                <a:solidFill>
                  <a:srgbClr val="002060"/>
                </a:solidFill>
                <a:latin typeface="Times New Roman" pitchFamily="18" charset="0"/>
                <a:cs typeface="Times New Roman" pitchFamily="18" charset="0"/>
              </a:rPr>
              <a:t>Google Marketing</a:t>
            </a:r>
            <a:r>
              <a:rPr lang="pt-BR" dirty="0" smtClean="0">
                <a:solidFill>
                  <a:srgbClr val="002060"/>
                </a:solidFill>
                <a:latin typeface="Times New Roman" pitchFamily="18" charset="0"/>
                <a:cs typeface="Times New Roman" pitchFamily="18" charset="0"/>
              </a:rPr>
              <a:t>: o guia definitivo do marketing digital. 2. ed. São Paulo: </a:t>
            </a:r>
            <a:r>
              <a:rPr lang="pt-BR" dirty="0" err="1" smtClean="0">
                <a:solidFill>
                  <a:srgbClr val="002060"/>
                </a:solidFill>
                <a:latin typeface="Times New Roman" pitchFamily="18" charset="0"/>
                <a:cs typeface="Times New Roman" pitchFamily="18" charset="0"/>
              </a:rPr>
              <a:t>Novatec</a:t>
            </a:r>
            <a:r>
              <a:rPr lang="pt-BR" dirty="0" smtClean="0">
                <a:solidFill>
                  <a:srgbClr val="002060"/>
                </a:solidFill>
                <a:latin typeface="Times New Roman" pitchFamily="18" charset="0"/>
                <a:cs typeface="Times New Roman" pitchFamily="18" charset="0"/>
              </a:rPr>
              <a:t>, 2007. </a:t>
            </a:r>
          </a:p>
          <a:p>
            <a:pPr lvl="0" algn="just"/>
            <a:r>
              <a:rPr lang="pt-BR" dirty="0" smtClean="0">
                <a:solidFill>
                  <a:srgbClr val="002060"/>
                </a:solidFill>
                <a:latin typeface="Times New Roman" pitchFamily="18" charset="0"/>
                <a:cs typeface="Times New Roman" pitchFamily="18" charset="0"/>
              </a:rPr>
              <a:t>Livro: apenas um autor e nome abreviado</a:t>
            </a:r>
          </a:p>
          <a:p>
            <a:pPr algn="just"/>
            <a:r>
              <a:rPr lang="pt-BR" dirty="0" smtClean="0">
                <a:solidFill>
                  <a:srgbClr val="002060"/>
                </a:solidFill>
                <a:latin typeface="Times New Roman" pitchFamily="18" charset="0"/>
                <a:cs typeface="Times New Roman" pitchFamily="18" charset="0"/>
              </a:rPr>
              <a:t>VAZ, C. A. </a:t>
            </a:r>
            <a:r>
              <a:rPr lang="pt-BR" b="1" dirty="0" smtClean="0">
                <a:solidFill>
                  <a:srgbClr val="002060"/>
                </a:solidFill>
                <a:latin typeface="Times New Roman" pitchFamily="18" charset="0"/>
                <a:cs typeface="Times New Roman" pitchFamily="18" charset="0"/>
              </a:rPr>
              <a:t>Google Marketing</a:t>
            </a:r>
            <a:r>
              <a:rPr lang="pt-BR" dirty="0" smtClean="0">
                <a:solidFill>
                  <a:srgbClr val="002060"/>
                </a:solidFill>
                <a:latin typeface="Times New Roman" pitchFamily="18" charset="0"/>
                <a:cs typeface="Times New Roman" pitchFamily="18" charset="0"/>
              </a:rPr>
              <a:t>: o guia definitivo do marketing digital. 2. ed. São Paulo: </a:t>
            </a:r>
            <a:r>
              <a:rPr lang="pt-BR" dirty="0" err="1" smtClean="0">
                <a:solidFill>
                  <a:srgbClr val="002060"/>
                </a:solidFill>
                <a:latin typeface="Times New Roman" pitchFamily="18" charset="0"/>
                <a:cs typeface="Times New Roman" pitchFamily="18" charset="0"/>
              </a:rPr>
              <a:t>Novatec</a:t>
            </a:r>
            <a:r>
              <a:rPr lang="pt-BR" dirty="0" smtClean="0">
                <a:solidFill>
                  <a:srgbClr val="002060"/>
                </a:solidFill>
                <a:latin typeface="Times New Roman" pitchFamily="18" charset="0"/>
                <a:cs typeface="Times New Roman" pitchFamily="18" charset="0"/>
              </a:rPr>
              <a:t>, 2007. </a:t>
            </a:r>
          </a:p>
          <a:p>
            <a:pPr lvl="0" algn="just"/>
            <a:r>
              <a:rPr lang="pt-BR" dirty="0" smtClean="0">
                <a:solidFill>
                  <a:srgbClr val="002060"/>
                </a:solidFill>
                <a:latin typeface="Times New Roman" pitchFamily="18" charset="0"/>
                <a:cs typeface="Times New Roman" pitchFamily="18" charset="0"/>
              </a:rPr>
              <a:t>Livro: até três autores com nome por extenso</a:t>
            </a:r>
          </a:p>
          <a:p>
            <a:pPr algn="just"/>
            <a:r>
              <a:rPr lang="pt-BR" dirty="0" smtClean="0">
                <a:solidFill>
                  <a:srgbClr val="002060"/>
                </a:solidFill>
                <a:latin typeface="Times New Roman" pitchFamily="18" charset="0"/>
                <a:cs typeface="Times New Roman" pitchFamily="18" charset="0"/>
              </a:rPr>
              <a:t>GOMES, Elisabeth; BRAGA, </a:t>
            </a:r>
            <a:r>
              <a:rPr lang="pt-BR" dirty="0" err="1" smtClean="0">
                <a:solidFill>
                  <a:srgbClr val="002060"/>
                </a:solidFill>
                <a:latin typeface="Times New Roman" pitchFamily="18" charset="0"/>
                <a:cs typeface="Times New Roman" pitchFamily="18" charset="0"/>
              </a:rPr>
              <a:t>Fabiane</a:t>
            </a:r>
            <a:r>
              <a:rPr lang="pt-BR" dirty="0" smtClean="0">
                <a:solidFill>
                  <a:srgbClr val="002060"/>
                </a:solidFill>
                <a:latin typeface="Times New Roman" pitchFamily="18" charset="0"/>
                <a:cs typeface="Times New Roman" pitchFamily="18" charset="0"/>
              </a:rPr>
              <a:t>. </a:t>
            </a:r>
            <a:r>
              <a:rPr lang="pt-BR" b="1" dirty="0" smtClean="0">
                <a:solidFill>
                  <a:srgbClr val="002060"/>
                </a:solidFill>
                <a:latin typeface="Times New Roman" pitchFamily="18" charset="0"/>
                <a:cs typeface="Times New Roman" pitchFamily="18" charset="0"/>
              </a:rPr>
              <a:t>Inteligência competitiva</a:t>
            </a:r>
            <a:r>
              <a:rPr lang="pt-BR" dirty="0" smtClean="0">
                <a:solidFill>
                  <a:srgbClr val="002060"/>
                </a:solidFill>
                <a:latin typeface="Times New Roman" pitchFamily="18" charset="0"/>
                <a:cs typeface="Times New Roman" pitchFamily="18" charset="0"/>
              </a:rPr>
              <a:t>: como transformar informação em um negócio lucrativo. 2. ed. São Paulo: Campus, 2007. </a:t>
            </a:r>
          </a:p>
          <a:p>
            <a:pPr lvl="0" algn="just"/>
            <a:r>
              <a:rPr lang="pt-BR" dirty="0" smtClean="0">
                <a:solidFill>
                  <a:srgbClr val="002060"/>
                </a:solidFill>
                <a:latin typeface="Times New Roman" pitchFamily="18" charset="0"/>
                <a:cs typeface="Times New Roman" pitchFamily="18" charset="0"/>
              </a:rPr>
              <a:t>Livro: até três autores com nome por abreviado</a:t>
            </a:r>
          </a:p>
          <a:p>
            <a:pPr algn="just"/>
            <a:r>
              <a:rPr lang="pt-BR" dirty="0" smtClean="0">
                <a:solidFill>
                  <a:srgbClr val="002060"/>
                </a:solidFill>
                <a:latin typeface="Times New Roman" pitchFamily="18" charset="0"/>
                <a:cs typeface="Times New Roman" pitchFamily="18" charset="0"/>
              </a:rPr>
              <a:t>GOMES, E.; BRAGA, F. </a:t>
            </a:r>
            <a:r>
              <a:rPr lang="pt-BR" b="1" dirty="0" smtClean="0">
                <a:solidFill>
                  <a:srgbClr val="002060"/>
                </a:solidFill>
                <a:latin typeface="Times New Roman" pitchFamily="18" charset="0"/>
                <a:cs typeface="Times New Roman" pitchFamily="18" charset="0"/>
              </a:rPr>
              <a:t>Inteligência competitiva</a:t>
            </a:r>
            <a:r>
              <a:rPr lang="pt-BR" dirty="0" smtClean="0">
                <a:solidFill>
                  <a:srgbClr val="002060"/>
                </a:solidFill>
                <a:latin typeface="Times New Roman" pitchFamily="18" charset="0"/>
                <a:cs typeface="Times New Roman" pitchFamily="18" charset="0"/>
              </a:rPr>
              <a:t>: como transformar informação em um negócio lucrativo. 2. ed. São Paulo: Campus, 2007. </a:t>
            </a:r>
          </a:p>
          <a:p>
            <a:pPr lvl="0" algn="just"/>
            <a:r>
              <a:rPr lang="pt-BR" dirty="0" smtClean="0">
                <a:solidFill>
                  <a:srgbClr val="002060"/>
                </a:solidFill>
                <a:latin typeface="Times New Roman" pitchFamily="18" charset="0"/>
                <a:cs typeface="Times New Roman" pitchFamily="18" charset="0"/>
              </a:rPr>
              <a:t>Livro: mais de três autores</a:t>
            </a:r>
          </a:p>
          <a:p>
            <a:pPr algn="just"/>
            <a:r>
              <a:rPr lang="pt-BR" dirty="0" smtClean="0">
                <a:solidFill>
                  <a:srgbClr val="002060"/>
                </a:solidFill>
                <a:latin typeface="Times New Roman" pitchFamily="18" charset="0"/>
                <a:cs typeface="Times New Roman" pitchFamily="18" charset="0"/>
              </a:rPr>
              <a:t>Este exemplo é até mais fácil que os demais. Quando um livro tiver mais de três autores, você deve seguir a mesma sequencia acima, entretanto colocará apenas o nome do primeiro autor, seguido da expressão “</a:t>
            </a:r>
            <a:r>
              <a:rPr lang="pt-BR" dirty="0" err="1" smtClean="0">
                <a:solidFill>
                  <a:srgbClr val="002060"/>
                </a:solidFill>
                <a:latin typeface="Times New Roman" pitchFamily="18" charset="0"/>
                <a:cs typeface="Times New Roman" pitchFamily="18" charset="0"/>
              </a:rPr>
              <a:t>et</a:t>
            </a:r>
            <a:r>
              <a:rPr lang="pt-BR" dirty="0" smtClean="0">
                <a:solidFill>
                  <a:srgbClr val="002060"/>
                </a:solidFill>
                <a:latin typeface="Times New Roman" pitchFamily="18" charset="0"/>
                <a:cs typeface="Times New Roman" pitchFamily="18" charset="0"/>
              </a:rPr>
              <a:t> al.”, que vem do latim e significa “entre outros”.</a:t>
            </a:r>
          </a:p>
          <a:p>
            <a:pPr algn="just"/>
            <a:r>
              <a:rPr lang="pt-BR" dirty="0" smtClean="0">
                <a:solidFill>
                  <a:srgbClr val="002060"/>
                </a:solidFill>
                <a:latin typeface="Times New Roman" pitchFamily="18" charset="0"/>
                <a:cs typeface="Times New Roman" pitchFamily="18" charset="0"/>
              </a:rPr>
              <a:t>URANI, A. </a:t>
            </a:r>
            <a:r>
              <a:rPr lang="pt-BR" dirty="0" err="1" smtClean="0">
                <a:solidFill>
                  <a:srgbClr val="002060"/>
                </a:solidFill>
                <a:latin typeface="Times New Roman" pitchFamily="18" charset="0"/>
                <a:cs typeface="Times New Roman" pitchFamily="18" charset="0"/>
              </a:rPr>
              <a:t>et</a:t>
            </a:r>
            <a:r>
              <a:rPr lang="pt-BR" dirty="0" smtClean="0">
                <a:solidFill>
                  <a:srgbClr val="002060"/>
                </a:solidFill>
                <a:latin typeface="Times New Roman" pitchFamily="18" charset="0"/>
                <a:cs typeface="Times New Roman" pitchFamily="18" charset="0"/>
              </a:rPr>
              <a:t> al. </a:t>
            </a:r>
            <a:r>
              <a:rPr lang="pt-BR" b="1" dirty="0" smtClean="0">
                <a:solidFill>
                  <a:srgbClr val="002060"/>
                </a:solidFill>
                <a:latin typeface="Times New Roman" pitchFamily="18" charset="0"/>
                <a:cs typeface="Times New Roman" pitchFamily="18" charset="0"/>
              </a:rPr>
              <a:t>Constituição de uma matriz de contabilidade social para o Brasil</a:t>
            </a:r>
            <a:r>
              <a:rPr lang="pt-BR" dirty="0" smtClean="0">
                <a:solidFill>
                  <a:srgbClr val="002060"/>
                </a:solidFill>
                <a:latin typeface="Times New Roman" pitchFamily="18" charset="0"/>
                <a:cs typeface="Times New Roman" pitchFamily="18" charset="0"/>
              </a:rPr>
              <a:t>. Brasília, DF: IPEA, 1994.</a:t>
            </a:r>
          </a:p>
          <a:p>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sz="3200" dirty="0" smtClean="0">
                <a:solidFill>
                  <a:srgbClr val="FF0000"/>
                </a:solidFill>
                <a:latin typeface="Times New Roman" pitchFamily="18" charset="0"/>
                <a:cs typeface="Times New Roman" pitchFamily="18" charset="0"/>
              </a:rPr>
              <a:t>O que significa </a:t>
            </a:r>
            <a:r>
              <a:rPr lang="pt-BR" sz="3200" dirty="0" err="1" smtClean="0">
                <a:solidFill>
                  <a:srgbClr val="FF0000"/>
                </a:solidFill>
                <a:latin typeface="Times New Roman" pitchFamily="18" charset="0"/>
                <a:cs typeface="Times New Roman" pitchFamily="18" charset="0"/>
              </a:rPr>
              <a:t>abnt</a:t>
            </a:r>
            <a:r>
              <a:rPr lang="pt-BR" sz="3200" dirty="0" smtClean="0">
                <a:solidFill>
                  <a:srgbClr val="FF0000"/>
                </a:solidFill>
                <a:latin typeface="Times New Roman" pitchFamily="18" charset="0"/>
                <a:cs typeface="Times New Roman" pitchFamily="18" charset="0"/>
              </a:rPr>
              <a:t> e qual a sua importância?</a:t>
            </a:r>
            <a:endParaRPr lang="pt-BR" sz="3200" dirty="0">
              <a:solidFill>
                <a:srgbClr val="FF0000"/>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fontScale="92500" lnSpcReduction="20000"/>
          </a:bodyPr>
          <a:lstStyle/>
          <a:p>
            <a:pPr algn="just"/>
            <a:r>
              <a:rPr lang="pt-BR" b="1" dirty="0" smtClean="0">
                <a:solidFill>
                  <a:srgbClr val="0070C0"/>
                </a:solidFill>
                <a:latin typeface="Times New Roman" pitchFamily="18" charset="0"/>
                <a:cs typeface="Times New Roman" pitchFamily="18" charset="0"/>
              </a:rPr>
              <a:t>ESSA É A SIGLA PARA “ ASSOCIAÇÃO BRASILEIRA DE NORMAS TÉCNICAS”,  UMA ENTIDADE PROVADA, SEM FINS LUCRATIV OS, RESPONSÁVEL PELA NORMATIZAÇÃO TÉCNICA NO BRASIL. A ABNT EXISTE  DESDE 1940 E TEM A FUNÇÃO DE FORNECER A BASE NORMATIVA AO DESENVOLVIMENTO TECNOLÓGICO DE NOSSO PAÍS.</a:t>
            </a:r>
          </a:p>
          <a:p>
            <a:pPr algn="just"/>
            <a:r>
              <a:rPr lang="pt-BR" dirty="0" smtClean="0">
                <a:latin typeface="Times New Roman" pitchFamily="18" charset="0"/>
                <a:cs typeface="Times New Roman" pitchFamily="18" charset="0"/>
              </a:rPr>
              <a:t> </a:t>
            </a:r>
            <a:r>
              <a:rPr lang="pt-BR" b="1" dirty="0" smtClean="0">
                <a:solidFill>
                  <a:srgbClr val="7030A0"/>
                </a:solidFill>
                <a:latin typeface="Times New Roman" pitchFamily="18" charset="0"/>
                <a:cs typeface="Times New Roman" pitchFamily="18" charset="0"/>
              </a:rPr>
              <a:t>AINDA QUE HAJA RECLAMAÇÕES SOBRE A “ BUROCRACIA” NO FORMATO DOS TRABALHOS, ESSAS PADRONIZAÇÃO ESTABELECE UM MODELO ÚNICO DE FORMATAÇÃO QUE AUXILIA NA COMPREENSÃO DE </a:t>
            </a:r>
            <a:r>
              <a:rPr lang="pt-BR" b="1" dirty="0" err="1" smtClean="0">
                <a:solidFill>
                  <a:srgbClr val="7030A0"/>
                </a:solidFill>
                <a:latin typeface="Times New Roman" pitchFamily="18" charset="0"/>
                <a:cs typeface="Times New Roman" pitchFamily="18" charset="0"/>
              </a:rPr>
              <a:t>TCCs</a:t>
            </a:r>
            <a:r>
              <a:rPr lang="pt-BR" b="1" dirty="0" smtClean="0">
                <a:solidFill>
                  <a:srgbClr val="7030A0"/>
                </a:solidFill>
                <a:latin typeface="Times New Roman" pitchFamily="18" charset="0"/>
                <a:cs typeface="Times New Roman" pitchFamily="18" charset="0"/>
              </a:rPr>
              <a:t>, MONOGRAFIAS E DEMAIS TRABALHOS ACADÊMICOS, NORMAS DE SAUDE, SEGURANÇA E PRESERVAÇÃO DO MEIO AMBIENTE</a:t>
            </a:r>
            <a:endParaRPr lang="pt-BR" b="1" dirty="0">
              <a:solidFill>
                <a:srgbClr val="7030A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latin typeface="Times New Roman" pitchFamily="18" charset="0"/>
                <a:cs typeface="Times New Roman" pitchFamily="18" charset="0"/>
              </a:rPr>
              <a:t>Monografias e teses</a:t>
            </a:r>
            <a:r>
              <a:rPr lang="pt-BR" dirty="0" smtClean="0">
                <a:solidFill>
                  <a:srgbClr val="FF0000"/>
                </a:solidFill>
              </a:rPr>
              <a:t/>
            </a:r>
            <a:br>
              <a:rPr lang="pt-BR" dirty="0" smtClean="0">
                <a:solidFill>
                  <a:srgbClr val="FF0000"/>
                </a:solidFill>
              </a:rPr>
            </a:br>
            <a:endParaRPr lang="pt-BR" dirty="0">
              <a:solidFill>
                <a:srgbClr val="FF0000"/>
              </a:solidFill>
            </a:endParaRPr>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smtClean="0">
                <a:solidFill>
                  <a:srgbClr val="002060"/>
                </a:solidFill>
              </a:rPr>
              <a:t>Note que os elementos essenciais estão presentes na referência de uma dissertação de mestrado, acrescentados por especificações como o nome do curso de mestrado, da Universidade e do professor orientador.</a:t>
            </a:r>
          </a:p>
          <a:p>
            <a:pPr algn="just"/>
            <a:r>
              <a:rPr lang="pt-BR" dirty="0" smtClean="0">
                <a:solidFill>
                  <a:srgbClr val="002060"/>
                </a:solidFill>
              </a:rPr>
              <a:t>FAGUNDES, S. A. </a:t>
            </a:r>
            <a:r>
              <a:rPr lang="pt-BR" b="1" dirty="0" smtClean="0">
                <a:solidFill>
                  <a:srgbClr val="002060"/>
                </a:solidFill>
              </a:rPr>
              <a:t>Leitura em análise documentária de artigos de jornais</a:t>
            </a:r>
            <a:r>
              <a:rPr lang="pt-BR" dirty="0" smtClean="0">
                <a:solidFill>
                  <a:srgbClr val="002060"/>
                </a:solidFill>
              </a:rPr>
              <a:t>. Marília, 2001. 322 p. Dissertação (Mestrado em Ciência da Informação) – Universidade Estadual Paulista, São Paulo, 2001. [Orientadora: </a:t>
            </a:r>
            <a:r>
              <a:rPr lang="pt-BR" dirty="0" err="1" smtClean="0">
                <a:solidFill>
                  <a:srgbClr val="002060"/>
                </a:solidFill>
              </a:rPr>
              <a:t>Profa</a:t>
            </a:r>
            <a:r>
              <a:rPr lang="pt-BR" dirty="0" smtClean="0">
                <a:solidFill>
                  <a:srgbClr val="002060"/>
                </a:solidFill>
              </a:rPr>
              <a:t>. Mariângela </a:t>
            </a:r>
            <a:r>
              <a:rPr lang="pt-BR" dirty="0" err="1" smtClean="0">
                <a:solidFill>
                  <a:srgbClr val="002060"/>
                </a:solidFill>
              </a:rPr>
              <a:t>Spotti</a:t>
            </a:r>
            <a:r>
              <a:rPr lang="pt-BR" dirty="0" smtClean="0">
                <a:solidFill>
                  <a:srgbClr val="002060"/>
                </a:solidFill>
              </a:rPr>
              <a:t> Lopes </a:t>
            </a:r>
            <a:r>
              <a:rPr lang="pt-BR" dirty="0" err="1" smtClean="0">
                <a:solidFill>
                  <a:srgbClr val="002060"/>
                </a:solidFill>
              </a:rPr>
              <a:t>Fujita</a:t>
            </a:r>
            <a:r>
              <a:rPr lang="pt-BR" dirty="0" smtClean="0">
                <a:solidFill>
                  <a:srgbClr val="002060"/>
                </a:solidFill>
              </a:rPr>
              <a:t>].</a:t>
            </a:r>
          </a:p>
          <a:p>
            <a:pPr algn="just"/>
            <a:r>
              <a:rPr lang="pt-BR" dirty="0" smtClean="0">
                <a:solidFill>
                  <a:srgbClr val="002060"/>
                </a:solidFill>
              </a:rPr>
              <a:t>Caso a sua referência tenha sido um trabalho de conclusão de curso, ela ficará deste jeito:</a:t>
            </a:r>
          </a:p>
          <a:p>
            <a:pPr algn="just"/>
            <a:r>
              <a:rPr lang="pt-BR" dirty="0" smtClean="0">
                <a:solidFill>
                  <a:srgbClr val="002060"/>
                </a:solidFill>
              </a:rPr>
              <a:t>XAVIER, A. C. </a:t>
            </a:r>
            <a:r>
              <a:rPr lang="pt-BR" b="1" dirty="0" smtClean="0">
                <a:solidFill>
                  <a:srgbClr val="002060"/>
                </a:solidFill>
              </a:rPr>
              <a:t>Processamento informacional de um jornal histórico com vista à sua disponibilização na internet</a:t>
            </a:r>
            <a:r>
              <a:rPr lang="pt-BR" dirty="0" smtClean="0">
                <a:solidFill>
                  <a:srgbClr val="002060"/>
                </a:solidFill>
              </a:rPr>
              <a:t>. 2007. 80 f. Trabalho de Conclusão de Curso (Bacharelado em Gestão da Informação) – Universidade Federal do Paraná, Curitiba, 2007. [Orientador: Prof. Dr. Ulf Gregory </a:t>
            </a:r>
            <a:r>
              <a:rPr lang="pt-BR" dirty="0" err="1" smtClean="0">
                <a:solidFill>
                  <a:srgbClr val="002060"/>
                </a:solidFill>
              </a:rPr>
              <a:t>Baranow</a:t>
            </a:r>
            <a:r>
              <a:rPr lang="pt-BR" dirty="0" smtClean="0">
                <a:solidFill>
                  <a:srgbClr val="002060"/>
                </a:solidFill>
              </a:rPr>
              <a:t>].</a:t>
            </a:r>
          </a:p>
          <a:p>
            <a:endParaRPr lang="pt-BR" dirty="0">
              <a:solidFill>
                <a:srgbClr val="00206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latin typeface="Times New Roman" pitchFamily="18" charset="0"/>
                <a:cs typeface="Times New Roman" pitchFamily="18" charset="0"/>
              </a:rPr>
              <a:t>Monografia online</a:t>
            </a:r>
            <a:r>
              <a:rPr lang="pt-BR" dirty="0" smtClean="0">
                <a:solidFill>
                  <a:srgbClr val="FF0000"/>
                </a:solidFill>
                <a:latin typeface="Times New Roman" pitchFamily="18" charset="0"/>
                <a:cs typeface="Times New Roman" pitchFamily="18" charset="0"/>
              </a:rPr>
              <a:t/>
            </a:r>
            <a:br>
              <a:rPr lang="pt-BR" dirty="0" smtClean="0">
                <a:solidFill>
                  <a:srgbClr val="FF0000"/>
                </a:solidFill>
                <a:latin typeface="Times New Roman" pitchFamily="18" charset="0"/>
                <a:cs typeface="Times New Roman" pitchFamily="18" charset="0"/>
              </a:rPr>
            </a:br>
            <a:endParaRPr lang="pt-BR" dirty="0">
              <a:solidFill>
                <a:srgbClr val="FF0000"/>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solidFill>
                  <a:srgbClr val="002060"/>
                </a:solidFill>
                <a:latin typeface="Times New Roman" pitchFamily="18" charset="0"/>
                <a:cs typeface="Times New Roman" pitchFamily="18" charset="0"/>
              </a:rPr>
              <a:t>Mas agora suponha que essa mesma monografia esteja disponível no site da Universidade e que você tenha acessado o conteúdo exatamente nesse formato pela internet. A referência ficará assim:</a:t>
            </a:r>
          </a:p>
          <a:p>
            <a:pPr algn="just"/>
            <a:r>
              <a:rPr lang="pt-BR" dirty="0" smtClean="0">
                <a:solidFill>
                  <a:srgbClr val="002060"/>
                </a:solidFill>
                <a:latin typeface="Times New Roman" pitchFamily="18" charset="0"/>
                <a:cs typeface="Times New Roman" pitchFamily="18" charset="0"/>
              </a:rPr>
              <a:t>XAVIER, A. C. </a:t>
            </a:r>
            <a:r>
              <a:rPr lang="pt-BR" b="1" dirty="0" smtClean="0">
                <a:solidFill>
                  <a:srgbClr val="002060"/>
                </a:solidFill>
                <a:latin typeface="Times New Roman" pitchFamily="18" charset="0"/>
                <a:cs typeface="Times New Roman" pitchFamily="18" charset="0"/>
              </a:rPr>
              <a:t>Processamento informacional de um jornal histórico com vista à sua disponibilização na internet</a:t>
            </a:r>
            <a:r>
              <a:rPr lang="pt-BR" dirty="0" smtClean="0">
                <a:solidFill>
                  <a:srgbClr val="002060"/>
                </a:solidFill>
                <a:latin typeface="Times New Roman" pitchFamily="18" charset="0"/>
                <a:cs typeface="Times New Roman" pitchFamily="18" charset="0"/>
              </a:rPr>
              <a:t>. 2007. 80 f. Trabalho de Conclusão de Curso (Bacharelado em Gestão da Informação) – Universidade Federal do Paraná, Curitiba, 2007. [Orientador: Prof. Dr. Ulf Gregory </a:t>
            </a:r>
            <a:r>
              <a:rPr lang="pt-BR" dirty="0" err="1" smtClean="0">
                <a:solidFill>
                  <a:srgbClr val="002060"/>
                </a:solidFill>
                <a:latin typeface="Times New Roman" pitchFamily="18" charset="0"/>
                <a:cs typeface="Times New Roman" pitchFamily="18" charset="0"/>
              </a:rPr>
              <a:t>Baranow</a:t>
            </a:r>
            <a:r>
              <a:rPr lang="pt-BR" dirty="0" smtClean="0">
                <a:solidFill>
                  <a:srgbClr val="002060"/>
                </a:solidFill>
                <a:latin typeface="Times New Roman" pitchFamily="18" charset="0"/>
                <a:cs typeface="Times New Roman" pitchFamily="18" charset="0"/>
              </a:rPr>
              <a:t>]. Disponível em: &lt;http://endereço.com.br&gt;. Acesso em: 23 jul. 2014.</a:t>
            </a:r>
          </a:p>
          <a:p>
            <a:pPr algn="just"/>
            <a:r>
              <a:rPr lang="pt-BR" dirty="0" smtClean="0">
                <a:solidFill>
                  <a:srgbClr val="002060"/>
                </a:solidFill>
                <a:latin typeface="Times New Roman" pitchFamily="18" charset="0"/>
                <a:cs typeface="Times New Roman" pitchFamily="18" charset="0"/>
              </a:rPr>
              <a:t>Sempre que um documento estiver em um formato online e que tenha sido encontrado na internet, você deve colocar no final da referência o link entre os sinais de “&lt; &gt;” e a data em que o conteúdo foi acessado, exatamente como no exemplo acima.</a:t>
            </a:r>
            <a:endParaRPr lang="pt-BR" dirty="0">
              <a:solidFill>
                <a:srgbClr val="00206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latin typeface="Times New Roman" pitchFamily="18" charset="0"/>
                <a:cs typeface="Times New Roman" pitchFamily="18" charset="0"/>
              </a:rPr>
              <a:t>Artigos de revistas ou periódicos</a:t>
            </a:r>
            <a:r>
              <a:rPr lang="pt-BR" dirty="0" smtClean="0">
                <a:solidFill>
                  <a:srgbClr val="FF0000"/>
                </a:solidFill>
                <a:latin typeface="Times New Roman" pitchFamily="18" charset="0"/>
                <a:cs typeface="Times New Roman" pitchFamily="18" charset="0"/>
              </a:rPr>
              <a:t/>
            </a:r>
            <a:br>
              <a:rPr lang="pt-BR" dirty="0" smtClean="0">
                <a:solidFill>
                  <a:srgbClr val="FF0000"/>
                </a:solidFill>
                <a:latin typeface="Times New Roman" pitchFamily="18" charset="0"/>
                <a:cs typeface="Times New Roman" pitchFamily="18" charset="0"/>
              </a:rPr>
            </a:br>
            <a:endParaRPr lang="pt-BR" dirty="0">
              <a:solidFill>
                <a:srgbClr val="FF0000"/>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smtClean="0">
                <a:solidFill>
                  <a:srgbClr val="002060"/>
                </a:solidFill>
                <a:latin typeface="Times New Roman" pitchFamily="18" charset="0"/>
                <a:cs typeface="Times New Roman" pitchFamily="18" charset="0"/>
              </a:rPr>
              <a:t>Quando o artigo for de uma revista, o padrão é o seguinte:</a:t>
            </a:r>
          </a:p>
          <a:p>
            <a:pPr algn="just"/>
            <a:r>
              <a:rPr lang="pt-BR" dirty="0" smtClean="0">
                <a:solidFill>
                  <a:srgbClr val="002060"/>
                </a:solidFill>
                <a:latin typeface="Times New Roman" pitchFamily="18" charset="0"/>
                <a:cs typeface="Times New Roman" pitchFamily="18" charset="0"/>
              </a:rPr>
              <a:t>SOBRENOME DO AUTOR, Título do artigo. </a:t>
            </a:r>
            <a:r>
              <a:rPr lang="pt-BR" b="1" dirty="0" smtClean="0">
                <a:solidFill>
                  <a:srgbClr val="002060"/>
                </a:solidFill>
                <a:latin typeface="Times New Roman" pitchFamily="18" charset="0"/>
                <a:cs typeface="Times New Roman" pitchFamily="18" charset="0"/>
              </a:rPr>
              <a:t>Nome da revista</a:t>
            </a:r>
            <a:r>
              <a:rPr lang="pt-BR" dirty="0" smtClean="0">
                <a:solidFill>
                  <a:srgbClr val="002060"/>
                </a:solidFill>
                <a:latin typeface="Times New Roman" pitchFamily="18" charset="0"/>
                <a:cs typeface="Times New Roman" pitchFamily="18" charset="0"/>
              </a:rPr>
              <a:t>, volume, número, paginação inicial e final, ano de publicação.</a:t>
            </a:r>
          </a:p>
          <a:p>
            <a:pPr algn="just"/>
            <a:r>
              <a:rPr lang="pt-BR" dirty="0" smtClean="0">
                <a:solidFill>
                  <a:srgbClr val="002060"/>
                </a:solidFill>
                <a:latin typeface="Times New Roman" pitchFamily="18" charset="0"/>
                <a:cs typeface="Times New Roman" pitchFamily="18" charset="0"/>
              </a:rPr>
              <a:t>Exemplo:</a:t>
            </a:r>
          </a:p>
          <a:p>
            <a:pPr algn="just"/>
            <a:r>
              <a:rPr lang="pt-BR" dirty="0" smtClean="0">
                <a:solidFill>
                  <a:srgbClr val="002060"/>
                </a:solidFill>
                <a:latin typeface="Times New Roman" pitchFamily="18" charset="0"/>
                <a:cs typeface="Times New Roman" pitchFamily="18" charset="0"/>
              </a:rPr>
              <a:t>LIMA, V. M. A. Estudos para implantação de ferramenta de apoio à gestão de linguagens Documentárias: vocabulário controlado da USP1. </a:t>
            </a:r>
            <a:r>
              <a:rPr lang="pt-BR" b="1" dirty="0" smtClean="0">
                <a:solidFill>
                  <a:srgbClr val="002060"/>
                </a:solidFill>
                <a:latin typeface="Times New Roman" pitchFamily="18" charset="0"/>
                <a:cs typeface="Times New Roman" pitchFamily="18" charset="0"/>
              </a:rPr>
              <a:t>Revista </a:t>
            </a:r>
            <a:r>
              <a:rPr lang="pt-BR" b="1" dirty="0" err="1" smtClean="0">
                <a:solidFill>
                  <a:srgbClr val="002060"/>
                </a:solidFill>
                <a:latin typeface="Times New Roman" pitchFamily="18" charset="0"/>
                <a:cs typeface="Times New Roman" pitchFamily="18" charset="0"/>
              </a:rPr>
              <a:t>Transinformação</a:t>
            </a:r>
            <a:r>
              <a:rPr lang="pt-BR" dirty="0" smtClean="0">
                <a:solidFill>
                  <a:srgbClr val="002060"/>
                </a:solidFill>
                <a:latin typeface="Times New Roman" pitchFamily="18" charset="0"/>
                <a:cs typeface="Times New Roman" pitchFamily="18" charset="0"/>
              </a:rPr>
              <a:t>, v. 18, n. 1, jan./abr., 2006.</a:t>
            </a:r>
          </a:p>
          <a:p>
            <a:pPr algn="just"/>
            <a:r>
              <a:rPr lang="pt-BR" dirty="0" smtClean="0">
                <a:solidFill>
                  <a:srgbClr val="002060"/>
                </a:solidFill>
                <a:latin typeface="Times New Roman" pitchFamily="18" charset="0"/>
                <a:cs typeface="Times New Roman" pitchFamily="18" charset="0"/>
              </a:rPr>
              <a:t>LOPES, I. L. Uso das linguagens controlada e natural em bases de dados: revisão da literatura. </a:t>
            </a:r>
            <a:r>
              <a:rPr lang="pt-BR" b="1" dirty="0" smtClean="0">
                <a:solidFill>
                  <a:srgbClr val="002060"/>
                </a:solidFill>
                <a:latin typeface="Times New Roman" pitchFamily="18" charset="0"/>
                <a:cs typeface="Times New Roman" pitchFamily="18" charset="0"/>
              </a:rPr>
              <a:t>Ciência da Informação</a:t>
            </a:r>
            <a:r>
              <a:rPr lang="pt-BR" dirty="0" smtClean="0">
                <a:solidFill>
                  <a:srgbClr val="002060"/>
                </a:solidFill>
                <a:latin typeface="Times New Roman" pitchFamily="18" charset="0"/>
                <a:cs typeface="Times New Roman" pitchFamily="18" charset="0"/>
              </a:rPr>
              <a:t>, v. 31, n. 1, p. 41-52, jan./abr. 2002.</a:t>
            </a:r>
          </a:p>
          <a:p>
            <a:pPr algn="just"/>
            <a:r>
              <a:rPr lang="pt-BR" dirty="0" smtClean="0">
                <a:solidFill>
                  <a:srgbClr val="002060"/>
                </a:solidFill>
                <a:latin typeface="Times New Roman" pitchFamily="18" charset="0"/>
                <a:cs typeface="Times New Roman" pitchFamily="18" charset="0"/>
              </a:rPr>
              <a:t>A abreviação para volume é apenas a letra “v”, em minúscula, acrescentada por um ponto e o número em algarismo arábico. O mesmo ocorre para os números das revistas, mas com a notação “n”, em minúsculo.</a:t>
            </a:r>
          </a:p>
          <a:p>
            <a:pPr algn="just"/>
            <a:r>
              <a:rPr lang="pt-BR" dirty="0" smtClean="0">
                <a:solidFill>
                  <a:srgbClr val="002060"/>
                </a:solidFill>
                <a:latin typeface="Times New Roman" pitchFamily="18" charset="0"/>
                <a:cs typeface="Times New Roman" pitchFamily="18" charset="0"/>
              </a:rPr>
              <a:t>Vale ressaltar que, exceto por maio, que é escrito de forma completa, todos os demais meses são abreviados com as três primeiras letras, seguidas de um ponto final.</a:t>
            </a:r>
          </a:p>
          <a:p>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b="1" dirty="0" smtClean="0">
                <a:solidFill>
                  <a:srgbClr val="FF0000"/>
                </a:solidFill>
                <a:latin typeface="Times New Roman" pitchFamily="18" charset="0"/>
                <a:cs typeface="Times New Roman" pitchFamily="18" charset="0"/>
              </a:rPr>
              <a:t>Normatização de trabalhos acadêmicos</a:t>
            </a:r>
            <a:r>
              <a:rPr lang="pt-BR" dirty="0" smtClean="0">
                <a:solidFill>
                  <a:srgbClr val="FF0000"/>
                </a:solidFill>
              </a:rPr>
              <a:t/>
            </a:r>
            <a:br>
              <a:rPr lang="pt-BR" dirty="0" smtClean="0">
                <a:solidFill>
                  <a:srgbClr val="FF0000"/>
                </a:solidFill>
              </a:rPr>
            </a:br>
            <a:endParaRPr lang="pt-BR" dirty="0">
              <a:solidFill>
                <a:srgbClr val="FF0000"/>
              </a:solidFill>
            </a:endParaRPr>
          </a:p>
        </p:txBody>
      </p:sp>
      <p:sp>
        <p:nvSpPr>
          <p:cNvPr id="3" name="Espaço Reservado para Conteúdo 2"/>
          <p:cNvSpPr>
            <a:spLocks noGrp="1"/>
          </p:cNvSpPr>
          <p:nvPr>
            <p:ph sz="quarter" idx="1"/>
          </p:nvPr>
        </p:nvSpPr>
        <p:spPr/>
        <p:txBody>
          <a:bodyPr>
            <a:normAutofit fontScale="77500" lnSpcReduction="20000"/>
          </a:bodyPr>
          <a:lstStyle/>
          <a:p>
            <a:pPr algn="just"/>
            <a:r>
              <a:rPr lang="pt-BR" b="1" dirty="0" smtClean="0">
                <a:solidFill>
                  <a:srgbClr val="002060"/>
                </a:solidFill>
                <a:latin typeface="Times New Roman" pitchFamily="18" charset="0"/>
                <a:cs typeface="Times New Roman" pitchFamily="18" charset="0"/>
              </a:rPr>
              <a:t>Elementos obrigatórios</a:t>
            </a:r>
          </a:p>
          <a:p>
            <a:pPr algn="just"/>
            <a:r>
              <a:rPr lang="pt-BR" b="1" dirty="0" smtClean="0">
                <a:solidFill>
                  <a:srgbClr val="002060"/>
                </a:solidFill>
                <a:latin typeface="Times New Roman" pitchFamily="18" charset="0"/>
                <a:cs typeface="Times New Roman" pitchFamily="18" charset="0"/>
              </a:rPr>
              <a:t>Em um trabalho acadêmico, existem elementos da estrutura considerados obrigatórios, ou seja, se você se esquecer de colocá-los, perderá pontos. Eles são:</a:t>
            </a:r>
          </a:p>
          <a:p>
            <a:pPr lvl="0" algn="just"/>
            <a:r>
              <a:rPr lang="pt-BR" b="1" dirty="0" smtClean="0">
                <a:solidFill>
                  <a:srgbClr val="002060"/>
                </a:solidFill>
                <a:latin typeface="Times New Roman" pitchFamily="18" charset="0"/>
                <a:cs typeface="Times New Roman" pitchFamily="18" charset="0"/>
              </a:rPr>
              <a:t>Pré-textuais (elementos que vêm antes do trabalho propriamente dito): capa, Folha de Rosto, Resumo, Sumário (por falar em sumário, aqui fica a dica de artigo para criação de sumários automáticos, </a:t>
            </a:r>
            <a:r>
              <a:rPr lang="pt-BR" b="1" dirty="0" smtClean="0">
                <a:solidFill>
                  <a:srgbClr val="002060"/>
                </a:solidFill>
                <a:latin typeface="Times New Roman" pitchFamily="18" charset="0"/>
                <a:cs typeface="Times New Roman" pitchFamily="18" charset="0"/>
                <a:hlinkClick r:id="rId2"/>
              </a:rPr>
              <a:t>clique aqui para acessar</a:t>
            </a:r>
            <a:r>
              <a:rPr lang="pt-BR" b="1" dirty="0" smtClean="0">
                <a:solidFill>
                  <a:srgbClr val="002060"/>
                </a:solidFill>
                <a:latin typeface="Times New Roman" pitchFamily="18" charset="0"/>
                <a:cs typeface="Times New Roman" pitchFamily="18" charset="0"/>
              </a:rPr>
              <a:t>).</a:t>
            </a:r>
          </a:p>
          <a:p>
            <a:pPr lvl="0" algn="just"/>
            <a:r>
              <a:rPr lang="pt-BR" b="1" dirty="0" smtClean="0">
                <a:solidFill>
                  <a:srgbClr val="002060"/>
                </a:solidFill>
                <a:latin typeface="Times New Roman" pitchFamily="18" charset="0"/>
                <a:cs typeface="Times New Roman" pitchFamily="18" charset="0"/>
              </a:rPr>
              <a:t>Textuais: seu trabalho, com introdução, desenvolvimento e considerações finais.</a:t>
            </a:r>
          </a:p>
          <a:p>
            <a:pPr lvl="0" algn="just"/>
            <a:r>
              <a:rPr lang="pt-BR" b="1" dirty="0" smtClean="0">
                <a:solidFill>
                  <a:srgbClr val="002060"/>
                </a:solidFill>
                <a:latin typeface="Times New Roman" pitchFamily="18" charset="0"/>
                <a:cs typeface="Times New Roman" pitchFamily="18" charset="0"/>
              </a:rPr>
              <a:t>Pós-Textuais (elementos que vêm depois da conclusão do seu trabalho): Referências. </a:t>
            </a:r>
          </a:p>
          <a:p>
            <a:pPr algn="just"/>
            <a:r>
              <a:rPr lang="pt-BR" b="1" dirty="0" smtClean="0">
                <a:solidFill>
                  <a:srgbClr val="002060"/>
                </a:solidFill>
                <a:latin typeface="Times New Roman" pitchFamily="18" charset="0"/>
                <a:cs typeface="Times New Roman" pitchFamily="18" charset="0"/>
              </a:rPr>
              <a:t>Esta é a relação de elementos essenciais, mas, se você achar necessário, poderá adicionar uma página de errata (corrigindo algum erro verificado após a impressão do trabalho e sem tempo para correção), folha de aprovação, dedicatória, agradecimentos, epígrafe (que é uma frase que você julgue impactante para seu trabalho), lista de ilustrações, lista de abreviaturas e siglas e lista de símbolos, assim como apêndices, anexos ou glossário.</a:t>
            </a:r>
            <a:endParaRPr lang="pt-BR" b="1" dirty="0">
              <a:solidFill>
                <a:srgbClr val="00206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https://imgnzn-a.akamaized.net/2014/07/23/23140302464412.jpg?w=1040"/>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332656"/>
            <a:ext cx="6919094" cy="5832648"/>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476672"/>
            <a:ext cx="8003232" cy="5997280"/>
          </a:xfrm>
        </p:spPr>
        <p:txBody>
          <a:bodyPr>
            <a:normAutofit lnSpcReduction="10000"/>
          </a:bodyPr>
          <a:lstStyle/>
          <a:p>
            <a:pPr algn="just"/>
            <a:r>
              <a:rPr lang="pt-BR" b="1" dirty="0" smtClean="0">
                <a:solidFill>
                  <a:srgbClr val="002060"/>
                </a:solidFill>
              </a:rPr>
              <a:t>Numerando as páginas</a:t>
            </a:r>
            <a:endParaRPr lang="pt-BR" dirty="0" smtClean="0">
              <a:solidFill>
                <a:srgbClr val="002060"/>
              </a:solidFill>
            </a:endParaRPr>
          </a:p>
          <a:p>
            <a:pPr algn="just"/>
            <a:r>
              <a:rPr lang="pt-BR" dirty="0" smtClean="0">
                <a:solidFill>
                  <a:srgbClr val="002060"/>
                </a:solidFill>
              </a:rPr>
              <a:t>Como já foi dito, o arquivo de download não possui o número de páginas, mas a contagem é simples: a partir da folha de rosto de seu trabalho, você pode iniciar a contagem pelo número 1.</a:t>
            </a:r>
          </a:p>
          <a:p>
            <a:pPr algn="just"/>
            <a:r>
              <a:rPr lang="pt-BR" dirty="0" smtClean="0">
                <a:solidFill>
                  <a:srgbClr val="002060"/>
                </a:solidFill>
              </a:rPr>
              <a:t>Porém, você não deve colocar a numeração em nenhum elemento pré-textual. Desse modo, a primeira página a apresentar numeração será a da Introdução; antes dela, as folhas são contadas, mas não devem ter numeração. Os algarismos devem constar no canto superior direito da folha.</a:t>
            </a:r>
          </a:p>
          <a:p>
            <a:pPr algn="just"/>
            <a:r>
              <a:rPr lang="pt-BR" b="1" dirty="0" smtClean="0">
                <a:solidFill>
                  <a:srgbClr val="002060"/>
                </a:solidFill>
              </a:rPr>
              <a:t>Margens e espaçamento</a:t>
            </a:r>
            <a:endParaRPr lang="pt-BR" dirty="0" smtClean="0">
              <a:solidFill>
                <a:srgbClr val="002060"/>
              </a:solidFill>
            </a:endParaRPr>
          </a:p>
          <a:p>
            <a:pPr algn="just"/>
            <a:r>
              <a:rPr lang="pt-BR" dirty="0" smtClean="0">
                <a:solidFill>
                  <a:srgbClr val="002060"/>
                </a:solidFill>
              </a:rPr>
              <a:t>Como você pode verificar no arquivo baixado, as margens do trabalho devem ter os valores de Superior: 3 cm; Esquerda: 3 cm; Inferior: 2 cm e Direta: 2 cm</a:t>
            </a:r>
            <a:endParaRPr lang="pt-BR" dirty="0">
              <a:solidFill>
                <a:srgbClr val="00206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1930226"/>
          </a:xfrm>
        </p:spPr>
        <p:txBody>
          <a:bodyPr/>
          <a:lstStyle/>
          <a:p>
            <a:endParaRPr lang="pt-BR" dirty="0"/>
          </a:p>
        </p:txBody>
      </p:sp>
      <p:sp>
        <p:nvSpPr>
          <p:cNvPr id="3" name="Espaço Reservado para Conteúdo 2"/>
          <p:cNvSpPr>
            <a:spLocks noGrp="1"/>
          </p:cNvSpPr>
          <p:nvPr>
            <p:ph sz="quarter" idx="1"/>
          </p:nvPr>
        </p:nvSpPr>
        <p:spPr>
          <a:xfrm>
            <a:off x="457200" y="2564904"/>
            <a:ext cx="7467600" cy="3909048"/>
          </a:xfrm>
        </p:spPr>
        <p:txBody>
          <a:bodyPr>
            <a:normAutofit/>
          </a:bodyPr>
          <a:lstStyle/>
          <a:p>
            <a:pPr algn="just"/>
            <a:r>
              <a:rPr lang="pt-BR" dirty="0" smtClean="0">
                <a:solidFill>
                  <a:srgbClr val="002060"/>
                </a:solidFill>
                <a:latin typeface="Times New Roman" pitchFamily="18" charset="0"/>
                <a:cs typeface="Times New Roman" pitchFamily="18" charset="0"/>
              </a:rPr>
              <a:t>Esses são os valores de base para a apresentação do seu trabalho, lembrando que todo o desenvolvimento do texto deve ter os parágrafos justificados. Os espaços entre linhas devem ser de 1,5, com exceção das citações longas, que são apresentadas em espaços simples e deslocamento de 4 cm em relação à margem esquerda, como explicamos anteriormente.</a:t>
            </a:r>
          </a:p>
          <a:p>
            <a:pPr algn="just"/>
            <a:r>
              <a:rPr lang="pt-BR" dirty="0" smtClean="0">
                <a:solidFill>
                  <a:srgbClr val="002060"/>
                </a:solidFill>
                <a:latin typeface="Times New Roman" pitchFamily="18" charset="0"/>
                <a:cs typeface="Times New Roman" pitchFamily="18" charset="0"/>
              </a:rPr>
              <a:t>Dependendo da instituição de ensino, as fontes permitidas podem variar entre Times </a:t>
            </a:r>
            <a:r>
              <a:rPr lang="pt-BR" dirty="0" err="1" smtClean="0">
                <a:solidFill>
                  <a:srgbClr val="002060"/>
                </a:solidFill>
                <a:latin typeface="Times New Roman" pitchFamily="18" charset="0"/>
                <a:cs typeface="Times New Roman" pitchFamily="18" charset="0"/>
              </a:rPr>
              <a:t>New</a:t>
            </a:r>
            <a:r>
              <a:rPr lang="pt-BR" dirty="0" smtClean="0">
                <a:solidFill>
                  <a:srgbClr val="002060"/>
                </a:solidFill>
                <a:latin typeface="Times New Roman" pitchFamily="18" charset="0"/>
                <a:cs typeface="Times New Roman" pitchFamily="18" charset="0"/>
              </a:rPr>
              <a:t> Roman e </a:t>
            </a:r>
            <a:r>
              <a:rPr lang="pt-BR" dirty="0" err="1" smtClean="0">
                <a:solidFill>
                  <a:srgbClr val="002060"/>
                </a:solidFill>
                <a:latin typeface="Times New Roman" pitchFamily="18" charset="0"/>
                <a:cs typeface="Times New Roman" pitchFamily="18" charset="0"/>
              </a:rPr>
              <a:t>Arial</a:t>
            </a:r>
            <a:r>
              <a:rPr lang="pt-BR" dirty="0" smtClean="0">
                <a:solidFill>
                  <a:srgbClr val="002060"/>
                </a:solidFill>
                <a:latin typeface="Times New Roman" pitchFamily="18" charset="0"/>
                <a:cs typeface="Times New Roman" pitchFamily="18" charset="0"/>
              </a:rPr>
              <a:t>, mas o tamanho costuma ser sempre 12</a:t>
            </a:r>
            <a:endParaRPr lang="pt-BR" dirty="0">
              <a:solidFill>
                <a:srgbClr val="002060"/>
              </a:solidFill>
              <a:latin typeface="Times New Roman" pitchFamily="18" charset="0"/>
              <a:cs typeface="Times New Roman" pitchFamily="18" charset="0"/>
            </a:endParaRPr>
          </a:p>
        </p:txBody>
      </p:sp>
      <p:pic>
        <p:nvPicPr>
          <p:cNvPr id="4" name="Imagem 3" descr="https://imgnzn-a.akamaized.net/2014/07/23/23130614931286.jpg?w=104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60648"/>
            <a:ext cx="7029450" cy="19050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60648"/>
            <a:ext cx="8064896" cy="4824536"/>
          </a:xfrm>
        </p:spPr>
        <p:txBody>
          <a:bodyPr>
            <a:noAutofit/>
          </a:bodyPr>
          <a:lstStyle/>
          <a:p>
            <a:pPr algn="ct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Numeração de seções</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b="1" dirty="0" smtClean="0">
                <a:latin typeface="Times New Roman" pitchFamily="18" charset="0"/>
                <a:cs typeface="Times New Roman" pitchFamily="18" charset="0"/>
              </a:rPr>
              <a:t/>
            </a:r>
            <a:br>
              <a:rPr lang="pt-BR" sz="2800" b="1" dirty="0" smtClean="0">
                <a:latin typeface="Times New Roman" pitchFamily="18" charset="0"/>
                <a:cs typeface="Times New Roman" pitchFamily="18" charset="0"/>
              </a:rPr>
            </a:br>
            <a:r>
              <a:rPr lang="pt-BR" sz="2800" dirty="0" smtClean="0">
                <a:solidFill>
                  <a:srgbClr val="002060"/>
                </a:solidFill>
                <a:latin typeface="Times New Roman" pitchFamily="18" charset="0"/>
                <a:cs typeface="Times New Roman" pitchFamily="18" charset="0"/>
              </a:rPr>
              <a:t>O Conteúdo do seu trabalho é dividido em seções. No entanto, se houver mais de uma subdivisão de seção, a numeração desses itens deve ser organizada da seguinte maneira:</a:t>
            </a:r>
            <a:br>
              <a:rPr lang="pt-BR" sz="2800" dirty="0" smtClean="0">
                <a:solidFill>
                  <a:srgbClr val="002060"/>
                </a:solidFill>
                <a:latin typeface="Times New Roman" pitchFamily="18" charset="0"/>
                <a:cs typeface="Times New Roman" pitchFamily="18" charset="0"/>
              </a:rPr>
            </a:br>
            <a:endParaRPr lang="pt-BR" sz="2800" dirty="0">
              <a:solidFill>
                <a:srgbClr val="002060"/>
              </a:solidFill>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539552" y="332656"/>
            <a:ext cx="7920880" cy="5976664"/>
          </a:xfrm>
        </p:spPr>
        <p:txBody>
          <a:bodyPr/>
          <a:lstStyle/>
          <a:p>
            <a:endParaRPr lang="pt-BR" dirty="0" smtClean="0"/>
          </a:p>
          <a:p>
            <a:endParaRPr lang="pt-BR" dirty="0"/>
          </a:p>
        </p:txBody>
      </p:sp>
      <p:pic>
        <p:nvPicPr>
          <p:cNvPr id="4" name="Imagem 3" descr="https://imgnzn-a.akamaized.net/2014/07/23/23130712745288.jpg?w=104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76672"/>
            <a:ext cx="7776863" cy="5544616"/>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692696"/>
            <a:ext cx="7931224" cy="5781256"/>
          </a:xfrm>
        </p:spPr>
        <p:txBody>
          <a:bodyPr>
            <a:normAutofit lnSpcReduction="10000"/>
          </a:bodyPr>
          <a:lstStyle/>
          <a:p>
            <a:pPr algn="just"/>
            <a:r>
              <a:rPr lang="pt-BR" sz="3200" b="1" dirty="0" smtClean="0">
                <a:solidFill>
                  <a:srgbClr val="C00000"/>
                </a:solidFill>
                <a:latin typeface="Times New Roman" pitchFamily="18" charset="0"/>
                <a:cs typeface="Times New Roman" pitchFamily="18" charset="0"/>
              </a:rPr>
              <a:t>Bom, é isso. Seguindo essas regras, você tem tudo para se dar bem e evitar múltiplas correções de formatação nas mãos de seus professores. Essas regrinhas funcionam como uma receita de bolo: basta fazer tudo de acordo com o padrão estabelecido, e você só precisará se focar em sua própria dissertação, não se preocupando mais com as confusões normativas. O </a:t>
            </a:r>
            <a:r>
              <a:rPr lang="pt-BR" sz="3200" b="1" dirty="0" err="1" smtClean="0">
                <a:solidFill>
                  <a:srgbClr val="C00000"/>
                </a:solidFill>
                <a:latin typeface="Times New Roman" pitchFamily="18" charset="0"/>
                <a:cs typeface="Times New Roman" pitchFamily="18" charset="0"/>
              </a:rPr>
              <a:t>Tec</a:t>
            </a:r>
            <a:r>
              <a:rPr lang="pt-BR" sz="3200" b="1" dirty="0" smtClean="0">
                <a:solidFill>
                  <a:srgbClr val="C00000"/>
                </a:solidFill>
                <a:latin typeface="Times New Roman" pitchFamily="18" charset="0"/>
                <a:cs typeface="Times New Roman" pitchFamily="18" charset="0"/>
              </a:rPr>
              <a:t> Mundo deseja a você bons trabalhos e sucesso em sua carreira acadêmica!</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latin typeface="Times New Roman" pitchFamily="18" charset="0"/>
                <a:cs typeface="Times New Roman" pitchFamily="18" charset="0"/>
              </a:rPr>
              <a:t>Observação:</a:t>
            </a:r>
            <a:br>
              <a:rPr lang="pt-BR" b="1" dirty="0" smtClean="0">
                <a:latin typeface="Times New Roman" pitchFamily="18" charset="0"/>
                <a:cs typeface="Times New Roman" pitchFamily="18" charset="0"/>
              </a:rPr>
            </a:br>
            <a:endParaRPr lang="pt-BR" b="1" dirty="0">
              <a:latin typeface="Times New Roman" pitchFamily="18" charset="0"/>
              <a:cs typeface="Times New Roman" pitchFamily="18" charset="0"/>
            </a:endParaRPr>
          </a:p>
        </p:txBody>
      </p:sp>
      <p:sp>
        <p:nvSpPr>
          <p:cNvPr id="3" name="Espaço Reservado para Conteúdo 2"/>
          <p:cNvSpPr>
            <a:spLocks noGrp="1"/>
          </p:cNvSpPr>
          <p:nvPr>
            <p:ph sz="quarter" idx="1"/>
          </p:nvPr>
        </p:nvSpPr>
        <p:spPr>
          <a:xfrm>
            <a:off x="467544" y="1484784"/>
            <a:ext cx="7467600" cy="4873752"/>
          </a:xfrm>
        </p:spPr>
        <p:txBody>
          <a:bodyPr>
            <a:normAutofit fontScale="92500" lnSpcReduction="10000"/>
          </a:bodyPr>
          <a:lstStyle/>
          <a:p>
            <a:pPr algn="just"/>
            <a:r>
              <a:rPr lang="pt-BR" dirty="0" smtClean="0">
                <a:solidFill>
                  <a:srgbClr val="FF0000"/>
                </a:solidFill>
              </a:rPr>
              <a:t>QUANDO NOS PROFESSORES PEDEMOS QUE SEU TRABALHO SEJA FORMATADO “NAS NORMAS DA ABNT” NÃO PENSE NISSO DE UMA FORMA NEGATIVA. IMAGINE SE CADA UM FORMATASSE O TRABALHO DO JEITO QUE QUISESSE</a:t>
            </a:r>
            <a:r>
              <a:rPr lang="pt-BR" dirty="0" smtClean="0"/>
              <a:t>.</a:t>
            </a:r>
          </a:p>
          <a:p>
            <a:pPr algn="just"/>
            <a:endParaRPr lang="pt-BR" dirty="0" smtClean="0"/>
          </a:p>
          <a:p>
            <a:pPr algn="just"/>
            <a:r>
              <a:rPr lang="pt-BR" dirty="0" smtClean="0">
                <a:solidFill>
                  <a:srgbClr val="7030A0"/>
                </a:solidFill>
              </a:rPr>
              <a:t>PARA SE TER UM MELHOR APROVEITAMENTO DESSAS REGRAS, VAMOS ANTES DAR UMA OLHADA EM UM PEQUENO GLOSSÁRIO COM ALGUNS TERMOS MAIS USADOS NESSE PROCESSO. PROPOMOS ISSO PORQUE SÃO PALAVRAS E EXPRESSÕES QUE APARECERÃO CONSTANTEMENTE NA FORMATAÇÃO, LOGO É IMPORTANTE CONHECÊ-LAS.</a:t>
            </a:r>
            <a:endParaRPr lang="pt-BR" dirty="0">
              <a:solidFill>
                <a:srgbClr val="7030A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rPr>
              <a:t>O QUE É CAIXA ALTA?</a:t>
            </a:r>
            <a:br>
              <a:rPr lang="pt-BR" b="1" dirty="0" smtClean="0">
                <a:solidFill>
                  <a:srgbClr val="FF0000"/>
                </a:solidFill>
              </a:rPr>
            </a:br>
            <a:endParaRPr lang="pt-BR" dirty="0">
              <a:solidFill>
                <a:srgbClr val="FF0000"/>
              </a:solidFill>
            </a:endParaRPr>
          </a:p>
        </p:txBody>
      </p:sp>
      <p:sp>
        <p:nvSpPr>
          <p:cNvPr id="3" name="Espaço Reservado para Conteúdo 2"/>
          <p:cNvSpPr>
            <a:spLocks noGrp="1"/>
          </p:cNvSpPr>
          <p:nvPr>
            <p:ph sz="quarter" idx="1"/>
          </p:nvPr>
        </p:nvSpPr>
        <p:spPr>
          <a:xfrm>
            <a:off x="457200" y="1600200"/>
            <a:ext cx="7931224" cy="4873752"/>
          </a:xfrm>
        </p:spPr>
        <p:txBody>
          <a:bodyPr/>
          <a:lstStyle/>
          <a:p>
            <a:pPr algn="ctr"/>
            <a:endParaRPr lang="pt-BR" b="1" dirty="0" smtClean="0">
              <a:latin typeface="Times New Roman" pitchFamily="18" charset="0"/>
              <a:cs typeface="Times New Roman" pitchFamily="18" charset="0"/>
            </a:endParaRPr>
          </a:p>
          <a:p>
            <a:pPr algn="ctr"/>
            <a:endParaRPr lang="pt-BR" b="1" dirty="0" smtClean="0">
              <a:latin typeface="Times New Roman" pitchFamily="18" charset="0"/>
              <a:cs typeface="Times New Roman" pitchFamily="18" charset="0"/>
            </a:endParaRPr>
          </a:p>
          <a:p>
            <a:pPr algn="ctr"/>
            <a:endParaRPr lang="pt-BR" b="1" dirty="0" smtClean="0">
              <a:latin typeface="Times New Roman" pitchFamily="18" charset="0"/>
              <a:cs typeface="Times New Roman" pitchFamily="18" charset="0"/>
            </a:endParaRPr>
          </a:p>
          <a:p>
            <a:pPr algn="ctr"/>
            <a:endParaRPr lang="pt-BR" b="1" dirty="0" smtClean="0">
              <a:latin typeface="Times New Roman" pitchFamily="18" charset="0"/>
              <a:cs typeface="Times New Roman" pitchFamily="18" charset="0"/>
            </a:endParaRPr>
          </a:p>
          <a:p>
            <a:pPr algn="ctr"/>
            <a:endParaRPr lang="pt-BR" b="1" dirty="0" smtClean="0">
              <a:latin typeface="Times New Roman" pitchFamily="18" charset="0"/>
              <a:cs typeface="Times New Roman" pitchFamily="18" charset="0"/>
            </a:endParaRPr>
          </a:p>
          <a:p>
            <a:pPr algn="ctr"/>
            <a:r>
              <a:rPr lang="pt-BR" b="1" dirty="0" smtClean="0">
                <a:solidFill>
                  <a:srgbClr val="C00000"/>
                </a:solidFill>
                <a:latin typeface="Times New Roman" pitchFamily="18" charset="0"/>
                <a:cs typeface="Times New Roman" pitchFamily="18" charset="0"/>
              </a:rPr>
              <a:t>CAIXA ALTA É A ESCRITA EM MAIUSCULO</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pt-BR" b="1" dirty="0" smtClean="0">
                <a:latin typeface="Times New Roman" pitchFamily="18" charset="0"/>
                <a:cs typeface="Times New Roman" pitchFamily="18" charset="0"/>
              </a:rPr>
              <a:t> </a:t>
            </a:r>
            <a:br>
              <a:rPr lang="pt-BR" b="1" dirty="0" smtClean="0">
                <a:latin typeface="Times New Roman" pitchFamily="18" charset="0"/>
                <a:cs typeface="Times New Roman" pitchFamily="18" charset="0"/>
              </a:rPr>
            </a:br>
            <a:r>
              <a:rPr lang="pt-BR" b="1" dirty="0" smtClean="0">
                <a:latin typeface="Times New Roman" pitchFamily="18" charset="0"/>
                <a:cs typeface="Times New Roman" pitchFamily="18" charset="0"/>
              </a:rPr>
              <a:t/>
            </a:r>
            <a:br>
              <a:rPr lang="pt-BR" b="1" dirty="0" smtClean="0">
                <a:latin typeface="Times New Roman" pitchFamily="18" charset="0"/>
                <a:cs typeface="Times New Roman" pitchFamily="18" charset="0"/>
              </a:rPr>
            </a:br>
            <a:r>
              <a:rPr lang="pt-BR" b="1" dirty="0" smtClean="0">
                <a:latin typeface="Times New Roman" pitchFamily="18" charset="0"/>
                <a:cs typeface="Times New Roman" pitchFamily="18" charset="0"/>
              </a:rPr>
              <a:t/>
            </a:r>
            <a:br>
              <a:rPr lang="pt-BR" b="1" dirty="0" smtClean="0">
                <a:latin typeface="Times New Roman" pitchFamily="18" charset="0"/>
                <a:cs typeface="Times New Roman" pitchFamily="18" charset="0"/>
              </a:rPr>
            </a:br>
            <a:r>
              <a:rPr lang="pt-BR" b="1" dirty="0" smtClean="0">
                <a:latin typeface="Times New Roman" pitchFamily="18" charset="0"/>
                <a:cs typeface="Times New Roman" pitchFamily="18" charset="0"/>
              </a:rPr>
              <a:t/>
            </a:r>
            <a:br>
              <a:rPr lang="pt-BR" b="1" dirty="0" smtClean="0">
                <a:latin typeface="Times New Roman" pitchFamily="18" charset="0"/>
                <a:cs typeface="Times New Roman" pitchFamily="18" charset="0"/>
              </a:rPr>
            </a:br>
            <a:r>
              <a:rPr lang="pt-BR" b="1" dirty="0" smtClean="0">
                <a:solidFill>
                  <a:srgbClr val="FF0000"/>
                </a:solidFill>
                <a:latin typeface="Times New Roman" pitchFamily="18" charset="0"/>
                <a:cs typeface="Times New Roman" pitchFamily="18" charset="0"/>
              </a:rPr>
              <a:t>Glossário com os termos mais encontrados nas normas</a:t>
            </a:r>
            <a:endParaRPr lang="pt-BR" dirty="0">
              <a:solidFill>
                <a:srgbClr val="FF0000"/>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fontScale="92500"/>
          </a:bodyPr>
          <a:lstStyle/>
          <a:p>
            <a:r>
              <a:rPr lang="pt-BR" b="1" dirty="0" smtClean="0">
                <a:solidFill>
                  <a:srgbClr val="002060"/>
                </a:solidFill>
                <a:latin typeface="Times New Roman" pitchFamily="18" charset="0"/>
                <a:cs typeface="Times New Roman" pitchFamily="18" charset="0"/>
              </a:rPr>
              <a:t>Anexo</a:t>
            </a:r>
            <a:endParaRPr lang="pt-BR" dirty="0" smtClean="0">
              <a:solidFill>
                <a:srgbClr val="002060"/>
              </a:solidFill>
              <a:latin typeface="Times New Roman" pitchFamily="18" charset="0"/>
              <a:cs typeface="Times New Roman" pitchFamily="18" charset="0"/>
            </a:endParaRPr>
          </a:p>
          <a:p>
            <a:pPr algn="just"/>
            <a:r>
              <a:rPr lang="pt-BR" dirty="0" smtClean="0">
                <a:solidFill>
                  <a:srgbClr val="002060"/>
                </a:solidFill>
                <a:latin typeface="Times New Roman" pitchFamily="18" charset="0"/>
                <a:cs typeface="Times New Roman" pitchFamily="18" charset="0"/>
              </a:rPr>
              <a:t>Os anexos são elementos opcionais, ou seja, são incluídos apenas se o autor achar necessário. Deve ser digitado em letra maiúscula, em negrito e diferenciado dos demais por letras do alfabeto consecutivas. Exemplo: Exemplo: ANEXO A – MANUAL DE PROCEDIMENTOS – 2014. </a:t>
            </a:r>
          </a:p>
          <a:p>
            <a:r>
              <a:rPr lang="pt-BR" b="1" dirty="0" smtClean="0">
                <a:solidFill>
                  <a:srgbClr val="002060"/>
                </a:solidFill>
                <a:latin typeface="Times New Roman" pitchFamily="18" charset="0"/>
                <a:cs typeface="Times New Roman" pitchFamily="18" charset="0"/>
              </a:rPr>
              <a:t>Apêndice</a:t>
            </a:r>
            <a:endParaRPr lang="pt-BR" dirty="0" smtClean="0">
              <a:solidFill>
                <a:srgbClr val="002060"/>
              </a:solidFill>
              <a:latin typeface="Times New Roman" pitchFamily="18" charset="0"/>
              <a:cs typeface="Times New Roman" pitchFamily="18" charset="0"/>
            </a:endParaRPr>
          </a:p>
          <a:p>
            <a:pPr algn="just"/>
            <a:r>
              <a:rPr lang="pt-BR" dirty="0" smtClean="0">
                <a:solidFill>
                  <a:srgbClr val="002060"/>
                </a:solidFill>
                <a:latin typeface="Times New Roman" pitchFamily="18" charset="0"/>
                <a:cs typeface="Times New Roman" pitchFamily="18" charset="0"/>
              </a:rPr>
              <a:t>Elemento opcional que foi elaborado pelo próprio autor do trabalho como forma de complemento. Difere-se dos anexos pelo fato de ser um material elaborado pelo autor, já que a forma de digitação e inclusão é a mesma. Exemplo: APÊNDICE A - Relação de artigos mais lidos do </a:t>
            </a:r>
            <a:r>
              <a:rPr lang="pt-BR" dirty="0" err="1" smtClean="0">
                <a:solidFill>
                  <a:srgbClr val="002060"/>
                </a:solidFill>
                <a:latin typeface="Times New Roman" pitchFamily="18" charset="0"/>
                <a:cs typeface="Times New Roman" pitchFamily="18" charset="0"/>
              </a:rPr>
              <a:t>TecMundo</a:t>
            </a:r>
            <a:r>
              <a:rPr lang="pt-BR" dirty="0" smtClean="0">
                <a:solidFill>
                  <a:srgbClr val="002060"/>
                </a:solidFill>
                <a:latin typeface="Times New Roman" pitchFamily="18" charset="0"/>
                <a:cs typeface="Times New Roman" pitchFamily="18" charset="0"/>
              </a:rPr>
              <a:t>.</a:t>
            </a:r>
          </a:p>
          <a:p>
            <a:endParaRPr lang="pt-BR"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67544" y="332656"/>
            <a:ext cx="7467600" cy="5976664"/>
          </a:xfrm>
        </p:spPr>
        <p:txBody>
          <a:bodyPr>
            <a:normAutofit fontScale="55000" lnSpcReduction="20000"/>
          </a:bodyPr>
          <a:lstStyle/>
          <a:p>
            <a:pPr algn="just"/>
            <a:endParaRPr lang="pt-BR" sz="3500" b="1" dirty="0" smtClean="0">
              <a:latin typeface="Times New Roman" pitchFamily="18" charset="0"/>
              <a:cs typeface="Times New Roman" pitchFamily="18" charset="0"/>
            </a:endParaRPr>
          </a:p>
          <a:p>
            <a:pPr algn="just"/>
            <a:endParaRPr lang="pt-BR" sz="3500" b="1" dirty="0" smtClean="0">
              <a:latin typeface="Times New Roman" pitchFamily="18" charset="0"/>
              <a:cs typeface="Times New Roman" pitchFamily="18" charset="0"/>
            </a:endParaRPr>
          </a:p>
          <a:p>
            <a:pPr algn="just"/>
            <a:r>
              <a:rPr lang="pt-BR" sz="4400" b="1" dirty="0" smtClean="0">
                <a:solidFill>
                  <a:srgbClr val="002060"/>
                </a:solidFill>
                <a:latin typeface="Times New Roman" pitchFamily="18" charset="0"/>
                <a:cs typeface="Times New Roman" pitchFamily="18" charset="0"/>
              </a:rPr>
              <a:t>Capa</a:t>
            </a:r>
            <a:endParaRPr lang="pt-BR" sz="4400" dirty="0" smtClean="0">
              <a:solidFill>
                <a:srgbClr val="002060"/>
              </a:solidFill>
              <a:latin typeface="Times New Roman" pitchFamily="18" charset="0"/>
              <a:cs typeface="Times New Roman" pitchFamily="18" charset="0"/>
            </a:endParaRPr>
          </a:p>
          <a:p>
            <a:pPr algn="just"/>
            <a:r>
              <a:rPr lang="pt-BR" sz="3500" dirty="0" smtClean="0">
                <a:solidFill>
                  <a:srgbClr val="002060"/>
                </a:solidFill>
                <a:latin typeface="Times New Roman" pitchFamily="18" charset="0"/>
                <a:cs typeface="Times New Roman" pitchFamily="18" charset="0"/>
              </a:rPr>
              <a:t>Elemento obrigatório para proteção externa do trabalho com informações indispensáveis para sua identificação.</a:t>
            </a:r>
          </a:p>
          <a:p>
            <a:pPr algn="just"/>
            <a:r>
              <a:rPr lang="pt-BR" sz="4400" b="1" dirty="0" smtClean="0">
                <a:solidFill>
                  <a:srgbClr val="002060"/>
                </a:solidFill>
                <a:latin typeface="Times New Roman" pitchFamily="18" charset="0"/>
                <a:cs typeface="Times New Roman" pitchFamily="18" charset="0"/>
              </a:rPr>
              <a:t>Citação</a:t>
            </a:r>
            <a:endParaRPr lang="pt-BR" sz="4400" dirty="0" smtClean="0">
              <a:solidFill>
                <a:srgbClr val="002060"/>
              </a:solidFill>
              <a:latin typeface="Times New Roman" pitchFamily="18" charset="0"/>
              <a:cs typeface="Times New Roman" pitchFamily="18" charset="0"/>
            </a:endParaRPr>
          </a:p>
          <a:p>
            <a:pPr algn="just"/>
            <a:r>
              <a:rPr lang="pt-BR" sz="3500" dirty="0" smtClean="0">
                <a:solidFill>
                  <a:srgbClr val="002060"/>
                </a:solidFill>
                <a:latin typeface="Times New Roman" pitchFamily="18" charset="0"/>
                <a:cs typeface="Times New Roman" pitchFamily="18" charset="0"/>
              </a:rPr>
              <a:t>Menção feita no trabalho, mas que foi elaborada por outro autor e, consequentemente, extraída de outra fonte de informação.</a:t>
            </a:r>
          </a:p>
          <a:p>
            <a:pPr algn="just"/>
            <a:r>
              <a:rPr lang="pt-BR" sz="4400" b="1" dirty="0" smtClean="0">
                <a:solidFill>
                  <a:srgbClr val="002060"/>
                </a:solidFill>
                <a:latin typeface="Times New Roman" pitchFamily="18" charset="0"/>
                <a:cs typeface="Times New Roman" pitchFamily="18" charset="0"/>
              </a:rPr>
              <a:t>Epígrafe</a:t>
            </a:r>
            <a:endParaRPr lang="pt-BR" sz="4400" dirty="0" smtClean="0">
              <a:solidFill>
                <a:srgbClr val="002060"/>
              </a:solidFill>
              <a:latin typeface="Times New Roman" pitchFamily="18" charset="0"/>
              <a:cs typeface="Times New Roman" pitchFamily="18" charset="0"/>
            </a:endParaRPr>
          </a:p>
          <a:p>
            <a:pPr algn="just"/>
            <a:r>
              <a:rPr lang="pt-BR" sz="4400" dirty="0" smtClean="0">
                <a:solidFill>
                  <a:srgbClr val="002060"/>
                </a:solidFill>
                <a:latin typeface="Times New Roman" pitchFamily="18" charset="0"/>
                <a:cs typeface="Times New Roman" pitchFamily="18" charset="0"/>
              </a:rPr>
              <a:t>Citação e </a:t>
            </a:r>
            <a:r>
              <a:rPr lang="pt-BR" sz="3500" dirty="0" smtClean="0">
                <a:solidFill>
                  <a:srgbClr val="002060"/>
                </a:solidFill>
                <a:latin typeface="Times New Roman" pitchFamily="18" charset="0"/>
                <a:cs typeface="Times New Roman" pitchFamily="18" charset="0"/>
              </a:rPr>
              <a:t>autoria que o autor do trabalho ache interessante e que tenha uma relação com o trabalho. As epígrafes, normalmente, são encontradas nas primeiras páginas de um trabalho. </a:t>
            </a:r>
          </a:p>
          <a:p>
            <a:pPr algn="just"/>
            <a:r>
              <a:rPr lang="pt-BR" sz="4400" b="1" dirty="0" smtClean="0">
                <a:solidFill>
                  <a:srgbClr val="002060"/>
                </a:solidFill>
                <a:latin typeface="Times New Roman" pitchFamily="18" charset="0"/>
                <a:cs typeface="Times New Roman" pitchFamily="18" charset="0"/>
              </a:rPr>
              <a:t>Errata</a:t>
            </a:r>
            <a:endParaRPr lang="pt-BR" sz="4400" dirty="0" smtClean="0">
              <a:solidFill>
                <a:srgbClr val="002060"/>
              </a:solidFill>
              <a:latin typeface="Times New Roman" pitchFamily="18" charset="0"/>
              <a:cs typeface="Times New Roman" pitchFamily="18" charset="0"/>
            </a:endParaRPr>
          </a:p>
          <a:p>
            <a:pPr algn="just"/>
            <a:r>
              <a:rPr lang="pt-BR" sz="4400" dirty="0" smtClean="0">
                <a:solidFill>
                  <a:srgbClr val="002060"/>
                </a:solidFill>
                <a:latin typeface="Times New Roman" pitchFamily="18" charset="0"/>
                <a:cs typeface="Times New Roman" pitchFamily="18" charset="0"/>
              </a:rPr>
              <a:t>Lista </a:t>
            </a:r>
            <a:r>
              <a:rPr lang="pt-BR" sz="3500" dirty="0" smtClean="0">
                <a:solidFill>
                  <a:srgbClr val="002060"/>
                </a:solidFill>
                <a:latin typeface="Times New Roman" pitchFamily="18" charset="0"/>
                <a:cs typeface="Times New Roman" pitchFamily="18" charset="0"/>
              </a:rPr>
              <a:t>com folhas e linhas que apresentaram algum erro no trabalho e, logo na sequência, as devidas correções. Normalmente, a errata é um papel avulso entregue com o trabalho impresso.</a:t>
            </a:r>
          </a:p>
          <a:p>
            <a:pPr algn="just"/>
            <a:r>
              <a:rPr lang="pt-BR" sz="4400" b="1" dirty="0" smtClean="0">
                <a:solidFill>
                  <a:srgbClr val="002060"/>
                </a:solidFill>
                <a:latin typeface="Times New Roman" pitchFamily="18" charset="0"/>
                <a:cs typeface="Times New Roman" pitchFamily="18" charset="0"/>
              </a:rPr>
              <a:t>Folha de rosto</a:t>
            </a:r>
            <a:endParaRPr lang="pt-BR" sz="4400" dirty="0" smtClean="0">
              <a:solidFill>
                <a:srgbClr val="002060"/>
              </a:solidFill>
              <a:latin typeface="Times New Roman" pitchFamily="18" charset="0"/>
              <a:cs typeface="Times New Roman" pitchFamily="18" charset="0"/>
            </a:endParaRPr>
          </a:p>
          <a:p>
            <a:pPr algn="just"/>
            <a:r>
              <a:rPr lang="pt-BR" sz="3500" dirty="0" smtClean="0">
                <a:solidFill>
                  <a:srgbClr val="002060"/>
                </a:solidFill>
                <a:latin typeface="Times New Roman" pitchFamily="18" charset="0"/>
                <a:cs typeface="Times New Roman" pitchFamily="18" charset="0"/>
              </a:rPr>
              <a:t>Elemento obrigatório com elementos essenciais para identificação do trabalho.</a:t>
            </a:r>
          </a:p>
          <a:p>
            <a:endParaRPr lang="pt-BR" dirty="0" smtClean="0"/>
          </a:p>
          <a:p>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332656"/>
            <a:ext cx="7467600" cy="6141296"/>
          </a:xfrm>
        </p:spPr>
        <p:txBody>
          <a:bodyPr>
            <a:normAutofit fontScale="55000" lnSpcReduction="20000"/>
          </a:bodyPr>
          <a:lstStyle/>
          <a:p>
            <a:pPr algn="just"/>
            <a:r>
              <a:rPr lang="pt-BR" sz="3100" b="1" dirty="0" smtClean="0">
                <a:solidFill>
                  <a:srgbClr val="002060"/>
                </a:solidFill>
                <a:latin typeface="Times New Roman" pitchFamily="18" charset="0"/>
                <a:cs typeface="Times New Roman" pitchFamily="18" charset="0"/>
              </a:rPr>
              <a:t>Glossário</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Uma lista em ordem alfabética contendo um termo e sua respectiva definição.</a:t>
            </a:r>
          </a:p>
          <a:p>
            <a:pPr algn="just"/>
            <a:r>
              <a:rPr lang="pt-BR" sz="3100" b="1" dirty="0" smtClean="0">
                <a:solidFill>
                  <a:srgbClr val="002060"/>
                </a:solidFill>
                <a:latin typeface="Times New Roman" pitchFamily="18" charset="0"/>
                <a:cs typeface="Times New Roman" pitchFamily="18" charset="0"/>
              </a:rPr>
              <a:t>Índice</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Relação, que pode ser tanto de palavras quanto frases, ordenadas de acordo com um critério determinado, que localiza e remete o leitor para informações presentes em um texto.</a:t>
            </a:r>
          </a:p>
          <a:p>
            <a:pPr algn="just"/>
            <a:r>
              <a:rPr lang="pt-BR" sz="3100" b="1" dirty="0" smtClean="0">
                <a:solidFill>
                  <a:srgbClr val="002060"/>
                </a:solidFill>
                <a:latin typeface="Times New Roman" pitchFamily="18" charset="0"/>
                <a:cs typeface="Times New Roman" pitchFamily="18" charset="0"/>
              </a:rPr>
              <a:t>Lista</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Enumeração dos elementos presentes em um texto, como siglas, ilustrações, datas etc. A numeração de cada item da lista deve seguir a ordem de ocorrência no trabalho.</a:t>
            </a:r>
          </a:p>
          <a:p>
            <a:pPr algn="just"/>
            <a:r>
              <a:rPr lang="pt-BR" sz="3100" b="1" dirty="0" smtClean="0">
                <a:solidFill>
                  <a:srgbClr val="002060"/>
                </a:solidFill>
                <a:latin typeface="Times New Roman" pitchFamily="18" charset="0"/>
                <a:cs typeface="Times New Roman" pitchFamily="18" charset="0"/>
              </a:rPr>
              <a:t>Referências</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Elemento obrigatório em todos os trabalhos, contendo uma lista de fontes (livros, manuais, sites, CDs, DVDs, mapas etc.) utilizadas e consultadas durante o desenvolvimento do trabalho. </a:t>
            </a:r>
          </a:p>
          <a:p>
            <a:pPr algn="just"/>
            <a:r>
              <a:rPr lang="pt-BR" sz="3100" b="1" dirty="0" smtClean="0">
                <a:solidFill>
                  <a:srgbClr val="002060"/>
                </a:solidFill>
                <a:latin typeface="Times New Roman" pitchFamily="18" charset="0"/>
                <a:cs typeface="Times New Roman" pitchFamily="18" charset="0"/>
              </a:rPr>
              <a:t>Resumo</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Apresentação rápida e clara com os pontos importantes e que serão discutidos/tratados no trabalho como um todo. </a:t>
            </a:r>
          </a:p>
          <a:p>
            <a:pPr algn="just"/>
            <a:r>
              <a:rPr lang="pt-BR" sz="3100" b="1" dirty="0" smtClean="0">
                <a:solidFill>
                  <a:srgbClr val="002060"/>
                </a:solidFill>
                <a:latin typeface="Times New Roman" pitchFamily="18" charset="0"/>
                <a:cs typeface="Times New Roman" pitchFamily="18" charset="0"/>
              </a:rPr>
              <a:t>Sumário</a:t>
            </a:r>
            <a:endParaRPr lang="pt-BR" sz="3100" dirty="0" smtClean="0">
              <a:solidFill>
                <a:srgbClr val="002060"/>
              </a:solidFill>
              <a:latin typeface="Times New Roman" pitchFamily="18" charset="0"/>
              <a:cs typeface="Times New Roman" pitchFamily="18" charset="0"/>
            </a:endParaRPr>
          </a:p>
          <a:p>
            <a:pPr algn="just"/>
            <a:r>
              <a:rPr lang="pt-BR" sz="3100" dirty="0" smtClean="0">
                <a:solidFill>
                  <a:srgbClr val="002060"/>
                </a:solidFill>
                <a:latin typeface="Times New Roman" pitchFamily="18" charset="0"/>
                <a:cs typeface="Times New Roman" pitchFamily="18" charset="0"/>
              </a:rPr>
              <a:t>Enumeração de todos os elementos e seções de um texto, ou seja, todos os títulos e outras partes de um trabalho, com o número da página em que se encontram. A ordem e a grafia devem seguir o mesmo padrão apresentado no desenvolvimento do trabalho.</a:t>
            </a:r>
          </a:p>
          <a:p>
            <a:endParaRPr lang="pt-BR"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FF0000"/>
                </a:solidFill>
                <a:latin typeface="Times New Roman" pitchFamily="18" charset="0"/>
                <a:cs typeface="Times New Roman" pitchFamily="18" charset="0"/>
              </a:rPr>
              <a:t>O que são citações e como usá-las?</a:t>
            </a:r>
            <a:br>
              <a:rPr lang="pt-BR" b="1" dirty="0" smtClean="0">
                <a:solidFill>
                  <a:srgbClr val="FF0000"/>
                </a:solidFill>
                <a:latin typeface="Times New Roman" pitchFamily="18" charset="0"/>
                <a:cs typeface="Times New Roman" pitchFamily="18" charset="0"/>
              </a:rPr>
            </a:br>
            <a:endParaRPr lang="pt-BR" b="1" dirty="0">
              <a:solidFill>
                <a:srgbClr val="FF0000"/>
              </a:solidFill>
              <a:latin typeface="Times New Roman" pitchFamily="18" charset="0"/>
              <a:cs typeface="Times New Roman" pitchFamily="18" charset="0"/>
            </a:endParaRPr>
          </a:p>
        </p:txBody>
      </p:sp>
      <p:sp>
        <p:nvSpPr>
          <p:cNvPr id="3" name="Espaço Reservado para Conteúdo 2"/>
          <p:cNvSpPr>
            <a:spLocks noGrp="1"/>
          </p:cNvSpPr>
          <p:nvPr>
            <p:ph sz="quarter" idx="1"/>
          </p:nvPr>
        </p:nvSpPr>
        <p:spPr/>
        <p:txBody>
          <a:bodyPr>
            <a:normAutofit fontScale="92500" lnSpcReduction="10000"/>
          </a:bodyPr>
          <a:lstStyle/>
          <a:p>
            <a:pPr algn="just"/>
            <a:r>
              <a:rPr lang="pt-BR" dirty="0" smtClean="0">
                <a:solidFill>
                  <a:srgbClr val="002060"/>
                </a:solidFill>
                <a:latin typeface="Times New Roman" pitchFamily="18" charset="0"/>
                <a:cs typeface="Times New Roman" pitchFamily="18" charset="0"/>
              </a:rPr>
              <a:t>Sabe aquele ditado “nada se cria, tudo se copia”? É melhor nem pensar em aplicar isso de forma literal ao redigir seu trabalho. Na criação de projetos, é fundamental que emprestemos ideias, conceitos e muito do conhecimento de outros pesquisadores. Isaac Newton usou a expressão “subir nos ombros de gigantes” para “ver mais longe”.</a:t>
            </a:r>
          </a:p>
          <a:p>
            <a:pPr algn="just"/>
            <a:r>
              <a:rPr lang="pt-BR" dirty="0" smtClean="0">
                <a:solidFill>
                  <a:srgbClr val="002060"/>
                </a:solidFill>
                <a:latin typeface="Times New Roman" pitchFamily="18" charset="0"/>
                <a:cs typeface="Times New Roman" pitchFamily="18" charset="0"/>
              </a:rPr>
              <a:t>Porém, toda citação ou empréstimo de conceitos precisa ser creditado. Copiar e não citar a fonte não é apenas antiético e deselegante, mas também pode ser considerado crime de plágio, dependendo da circunstância. Além do mais, você não ficaria feliz se alguém roubasse suas ideias ou ganhasse crédito por um trabalho que você se esforçou para produzir, certo?</a:t>
            </a:r>
          </a:p>
          <a:p>
            <a:pPr algn="just"/>
            <a:r>
              <a:rPr lang="pt-BR" dirty="0" smtClean="0">
                <a:solidFill>
                  <a:srgbClr val="002060"/>
                </a:solidFill>
                <a:latin typeface="Times New Roman" pitchFamily="18" charset="0"/>
                <a:cs typeface="Times New Roman" pitchFamily="18" charset="0"/>
              </a:rPr>
              <a:t>Além das notas de rodapé, existem basicamente três tipos de citação: citação direta, citação indireta e citação de citação.</a:t>
            </a:r>
          </a:p>
          <a:p>
            <a:pPr algn="just"/>
            <a:endParaRPr lang="pt-BR"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            </a:t>
            </a:r>
            <a:endParaRPr lang="pt-BR" dirty="0"/>
          </a:p>
        </p:txBody>
      </p:sp>
      <p:sp>
        <p:nvSpPr>
          <p:cNvPr id="3" name="Espaço Reservado para Conteúdo 2"/>
          <p:cNvSpPr>
            <a:spLocks noGrp="1"/>
          </p:cNvSpPr>
          <p:nvPr>
            <p:ph sz="quarter" idx="1"/>
          </p:nvPr>
        </p:nvSpPr>
        <p:spPr/>
        <p:txBody>
          <a:bodyPr>
            <a:normAutofit fontScale="70000" lnSpcReduction="20000"/>
          </a:bodyPr>
          <a:lstStyle/>
          <a:p>
            <a:endParaRPr lang="pt-BR" b="1" dirty="0" smtClean="0"/>
          </a:p>
          <a:p>
            <a:r>
              <a:rPr lang="pt-BR" sz="2600" b="1" dirty="0" smtClean="0">
                <a:solidFill>
                  <a:srgbClr val="002060"/>
                </a:solidFill>
                <a:latin typeface="Times New Roman" pitchFamily="18" charset="0"/>
                <a:cs typeface="Times New Roman" pitchFamily="18" charset="0"/>
              </a:rPr>
              <a:t>Citação direta: duas formas</a:t>
            </a:r>
            <a:endParaRPr lang="pt-BR" sz="2600" dirty="0" smtClean="0">
              <a:solidFill>
                <a:srgbClr val="002060"/>
              </a:solidFill>
              <a:latin typeface="Times New Roman" pitchFamily="18" charset="0"/>
              <a:cs typeface="Times New Roman" pitchFamily="18" charset="0"/>
            </a:endParaRPr>
          </a:p>
          <a:p>
            <a:r>
              <a:rPr lang="pt-BR" sz="2600" dirty="0" smtClean="0">
                <a:solidFill>
                  <a:srgbClr val="002060"/>
                </a:solidFill>
                <a:latin typeface="Times New Roman" pitchFamily="18" charset="0"/>
                <a:cs typeface="Times New Roman" pitchFamily="18" charset="0"/>
              </a:rPr>
              <a:t>A citação direta é a transcrição textual fiel de parte do conteúdo de uma obra; ou seja, durante a elaboração de um trabalho acadêmico, por exemplo, foi necessário consultar um autor específico, e alguma frase foi importante.</a:t>
            </a:r>
          </a:p>
          <a:p>
            <a:r>
              <a:rPr lang="pt-BR" sz="2600" dirty="0" smtClean="0">
                <a:solidFill>
                  <a:srgbClr val="002060"/>
                </a:solidFill>
                <a:latin typeface="Times New Roman" pitchFamily="18" charset="0"/>
                <a:cs typeface="Times New Roman" pitchFamily="18" charset="0"/>
              </a:rPr>
              <a:t>Nesse caso, você vai copiá-la, mas vai citá-la. Por ser a transcrição exata de um trecho, ele será apresentado entre aspas duplas, podendo assumir duas formas:</a:t>
            </a:r>
          </a:p>
          <a:p>
            <a:r>
              <a:rPr lang="pt-BR" sz="2600" dirty="0" smtClean="0">
                <a:solidFill>
                  <a:srgbClr val="002060"/>
                </a:solidFill>
                <a:latin typeface="Times New Roman" pitchFamily="18" charset="0"/>
                <a:cs typeface="Times New Roman" pitchFamily="18" charset="0"/>
              </a:rPr>
              <a:t>1. Citando e referenciando: a chamada pelo nome do autor, quando feita no final da citação, deve aparecer entre parênteses, contendo o sobrenome do autor em letra maiúscula, seguido pelo ano de publicação e pela página em que o trecho se encontra.</a:t>
            </a:r>
          </a:p>
          <a:p>
            <a:r>
              <a:rPr lang="pt-BR" sz="2600" b="1" dirty="0" smtClean="0">
                <a:solidFill>
                  <a:srgbClr val="002060"/>
                </a:solidFill>
                <a:latin typeface="Times New Roman" pitchFamily="18" charset="0"/>
                <a:cs typeface="Times New Roman" pitchFamily="18" charset="0"/>
              </a:rPr>
              <a:t>Exemplo:</a:t>
            </a:r>
            <a:endParaRPr lang="pt-BR" sz="2600" dirty="0" smtClean="0">
              <a:solidFill>
                <a:srgbClr val="002060"/>
              </a:solidFill>
              <a:latin typeface="Times New Roman" pitchFamily="18" charset="0"/>
              <a:cs typeface="Times New Roman" pitchFamily="18" charset="0"/>
            </a:endParaRPr>
          </a:p>
          <a:p>
            <a:r>
              <a:rPr lang="pt-BR" sz="2600" dirty="0" smtClean="0">
                <a:solidFill>
                  <a:srgbClr val="002060"/>
                </a:solidFill>
                <a:latin typeface="Times New Roman" pitchFamily="18" charset="0"/>
                <a:cs typeface="Times New Roman" pitchFamily="18" charset="0"/>
              </a:rPr>
              <a:t>“Não saber usar a internet em um futuro próximo será como não saber abrir um livro ou acender um fogão, não sabermos algo que nos permita viver a cidadania na sua completitude” (VAZ, 2008, p. 63).</a:t>
            </a:r>
            <a:endParaRPr lang="pt-BR" sz="2600" dirty="0">
              <a:solidFill>
                <a:srgbClr val="002060"/>
              </a:solidFill>
              <a:latin typeface="Times New Roman" pitchFamily="18" charset="0"/>
              <a:cs typeface="Times New Roman" pitchFamily="18" charset="0"/>
            </a:endParaRPr>
          </a:p>
        </p:txBody>
      </p:sp>
      <p:pic>
        <p:nvPicPr>
          <p:cNvPr id="4" name="Imagem 3" descr="https://imgnzn-a.akamaized.net/2014/07/23/23134534542388.png?w=104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4664"/>
            <a:ext cx="5544616" cy="93610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57200" y="528064"/>
            <a:ext cx="7467600" cy="5997280"/>
          </a:xfrm>
        </p:spPr>
        <p:txBody>
          <a:bodyPr>
            <a:normAutofit/>
          </a:bodyPr>
          <a:lstStyle/>
          <a:p>
            <a:pPr algn="just"/>
            <a:r>
              <a:rPr lang="pt-BR" sz="1600" b="1" dirty="0" smtClean="0">
                <a:solidFill>
                  <a:srgbClr val="002060"/>
                </a:solidFill>
                <a:latin typeface="Times New Roman" pitchFamily="18" charset="0"/>
                <a:cs typeface="Times New Roman" pitchFamily="18" charset="0"/>
              </a:rPr>
              <a:t>2. Referenciando e citando: a citação a seguir foi feita inserida em um parágrafo do texto. Assim, o sobrenome do autor deve ser digitado normalmente, com apenas primeira letra em maiúscula, seguido do ano e da página em que o trecho se encontra, sendo estas duas informações apresentadas entre parênteses.</a:t>
            </a:r>
          </a:p>
          <a:p>
            <a:pPr algn="just"/>
            <a:r>
              <a:rPr lang="pt-BR" sz="1600" b="1" dirty="0" smtClean="0">
                <a:solidFill>
                  <a:srgbClr val="002060"/>
                </a:solidFill>
                <a:latin typeface="Times New Roman" pitchFamily="18" charset="0"/>
                <a:cs typeface="Times New Roman" pitchFamily="18" charset="0"/>
              </a:rPr>
              <a:t>Exemplo:</a:t>
            </a:r>
          </a:p>
          <a:p>
            <a:pPr algn="just"/>
            <a:r>
              <a:rPr lang="pt-BR" sz="1600" b="1" dirty="0" smtClean="0">
                <a:solidFill>
                  <a:srgbClr val="002060"/>
                </a:solidFill>
                <a:latin typeface="Times New Roman" pitchFamily="18" charset="0"/>
                <a:cs typeface="Times New Roman" pitchFamily="18" charset="0"/>
              </a:rPr>
              <a:t>Segundo Vaz (2008, p. 63) “não saber usar a internet em um futuro próximo será como não saber abrir um livro ou acender um fogão, não sabermos algo que nos permita viver a cidadania na sua completitude”.</a:t>
            </a:r>
          </a:p>
          <a:p>
            <a:pPr algn="just"/>
            <a:r>
              <a:rPr lang="pt-BR" sz="1600" b="1" dirty="0" smtClean="0">
                <a:solidFill>
                  <a:srgbClr val="002060"/>
                </a:solidFill>
                <a:latin typeface="Times New Roman" pitchFamily="18" charset="0"/>
                <a:cs typeface="Times New Roman" pitchFamily="18" charset="0"/>
              </a:rPr>
              <a:t>Citação direta: grifos</a:t>
            </a:r>
          </a:p>
          <a:p>
            <a:pPr algn="just"/>
            <a:r>
              <a:rPr lang="pt-BR" sz="1600" b="1" dirty="0" smtClean="0">
                <a:solidFill>
                  <a:srgbClr val="002060"/>
                </a:solidFill>
                <a:latin typeface="Times New Roman" pitchFamily="18" charset="0"/>
                <a:cs typeface="Times New Roman" pitchFamily="18" charset="0"/>
              </a:rPr>
              <a:t>Como você pode ver, a citação direta é a cópia exata de um texto. Caso o documento original contenha algum tipo de grifo, como uma palavra em negrito, em itálico ou sublinhada, a sua citação deve manter esse destaque, com a observação “grifo do autor”.</a:t>
            </a:r>
          </a:p>
          <a:p>
            <a:pPr algn="just"/>
            <a:r>
              <a:rPr lang="pt-BR" sz="1600" b="1" dirty="0" smtClean="0">
                <a:solidFill>
                  <a:srgbClr val="002060"/>
                </a:solidFill>
                <a:latin typeface="Times New Roman" pitchFamily="18" charset="0"/>
                <a:cs typeface="Times New Roman" pitchFamily="18" charset="0"/>
              </a:rPr>
              <a:t>Exemplo:</a:t>
            </a:r>
          </a:p>
          <a:p>
            <a:pPr algn="just"/>
            <a:r>
              <a:rPr lang="pt-BR" sz="1600" b="1" dirty="0" smtClean="0">
                <a:solidFill>
                  <a:srgbClr val="002060"/>
                </a:solidFill>
                <a:latin typeface="Times New Roman" pitchFamily="18" charset="0"/>
                <a:cs typeface="Times New Roman" pitchFamily="18" charset="0"/>
              </a:rPr>
              <a:t>“Uma das referências </a:t>
            </a:r>
            <a:r>
              <a:rPr lang="pt-BR" sz="1600" b="1" i="1" dirty="0" smtClean="0">
                <a:solidFill>
                  <a:srgbClr val="002060"/>
                </a:solidFill>
                <a:latin typeface="Times New Roman" pitchFamily="18" charset="0"/>
                <a:cs typeface="Times New Roman" pitchFamily="18" charset="0"/>
              </a:rPr>
              <a:t>mais conhecidas</a:t>
            </a:r>
            <a:r>
              <a:rPr lang="pt-BR" sz="1600" b="1" dirty="0" smtClean="0">
                <a:solidFill>
                  <a:srgbClr val="002060"/>
                </a:solidFill>
                <a:latin typeface="Times New Roman" pitchFamily="18" charset="0"/>
                <a:cs typeface="Times New Roman" pitchFamily="18" charset="0"/>
              </a:rPr>
              <a:t> a respeito do conceito de padrão de projeto é o livro A </a:t>
            </a:r>
            <a:r>
              <a:rPr lang="pt-BR" sz="1600" b="1" dirty="0" err="1" smtClean="0">
                <a:solidFill>
                  <a:srgbClr val="002060"/>
                </a:solidFill>
                <a:latin typeface="Times New Roman" pitchFamily="18" charset="0"/>
                <a:cs typeface="Times New Roman" pitchFamily="18" charset="0"/>
              </a:rPr>
              <a:t>Timeless</a:t>
            </a:r>
            <a:r>
              <a:rPr lang="pt-BR" sz="1600" b="1" dirty="0" smtClean="0">
                <a:solidFill>
                  <a:srgbClr val="002060"/>
                </a:solidFill>
                <a:latin typeface="Times New Roman" pitchFamily="18" charset="0"/>
                <a:cs typeface="Times New Roman" pitchFamily="18" charset="0"/>
              </a:rPr>
              <a:t> </a:t>
            </a:r>
            <a:r>
              <a:rPr lang="pt-BR" sz="1600" b="1" dirty="0" err="1" smtClean="0">
                <a:solidFill>
                  <a:srgbClr val="002060"/>
                </a:solidFill>
                <a:latin typeface="Times New Roman" pitchFamily="18" charset="0"/>
                <a:cs typeface="Times New Roman" pitchFamily="18" charset="0"/>
              </a:rPr>
              <a:t>Way</a:t>
            </a:r>
            <a:r>
              <a:rPr lang="pt-BR" sz="1600" b="1" dirty="0" smtClean="0">
                <a:solidFill>
                  <a:srgbClr val="002060"/>
                </a:solidFill>
                <a:latin typeface="Times New Roman" pitchFamily="18" charset="0"/>
                <a:cs typeface="Times New Roman" pitchFamily="18" charset="0"/>
              </a:rPr>
              <a:t> </a:t>
            </a:r>
            <a:r>
              <a:rPr lang="pt-BR" sz="1600" b="1" dirty="0" err="1" smtClean="0">
                <a:solidFill>
                  <a:srgbClr val="002060"/>
                </a:solidFill>
                <a:latin typeface="Times New Roman" pitchFamily="18" charset="0"/>
                <a:cs typeface="Times New Roman" pitchFamily="18" charset="0"/>
              </a:rPr>
              <a:t>of</a:t>
            </a:r>
            <a:r>
              <a:rPr lang="pt-BR" sz="1600" b="1" dirty="0" smtClean="0">
                <a:solidFill>
                  <a:srgbClr val="002060"/>
                </a:solidFill>
                <a:latin typeface="Times New Roman" pitchFamily="18" charset="0"/>
                <a:cs typeface="Times New Roman" pitchFamily="18" charset="0"/>
              </a:rPr>
              <a:t> </a:t>
            </a:r>
            <a:r>
              <a:rPr lang="pt-BR" sz="1600" b="1" dirty="0" err="1" smtClean="0">
                <a:solidFill>
                  <a:srgbClr val="002060"/>
                </a:solidFill>
                <a:latin typeface="Times New Roman" pitchFamily="18" charset="0"/>
                <a:cs typeface="Times New Roman" pitchFamily="18" charset="0"/>
              </a:rPr>
              <a:t>Building</a:t>
            </a:r>
            <a:r>
              <a:rPr lang="pt-BR" sz="1600" b="1" dirty="0" smtClean="0">
                <a:solidFill>
                  <a:srgbClr val="002060"/>
                </a:solidFill>
                <a:latin typeface="Times New Roman" pitchFamily="18" charset="0"/>
                <a:cs typeface="Times New Roman" pitchFamily="18" charset="0"/>
              </a:rPr>
              <a:t>, escrito em 1979 pelo arquiteto Christopher Alexander” (KOSCIANSKI; SOARES, 2007, p. 289, grifo do autor).</a:t>
            </a:r>
          </a:p>
          <a:p>
            <a:pPr algn="just"/>
            <a:r>
              <a:rPr lang="pt-BR" sz="1600" b="1" dirty="0" smtClean="0">
                <a:solidFill>
                  <a:srgbClr val="002060"/>
                </a:solidFill>
                <a:latin typeface="Times New Roman" pitchFamily="18" charset="0"/>
                <a:cs typeface="Times New Roman" pitchFamily="18" charset="0"/>
              </a:rPr>
              <a:t>Esse mesmo tipo de observação se aplica quando, por exemplo, você tiver feito algum grifo na citação, para enfatizar uma palavra ou frase. No caso, deve-se acrescentar a expressão “grifo nosso”, indicando que o presente autor (você) fez a alteração.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430</TotalTime>
  <Words>2517</Words>
  <Application>Microsoft Office PowerPoint</Application>
  <PresentationFormat>Apresentação na tela (4:3)</PresentationFormat>
  <Paragraphs>145</Paragraphs>
  <Slides>30</Slides>
  <Notes>1</Notes>
  <HiddenSlides>0</HiddenSlides>
  <MMClips>0</MMClips>
  <ScaleCrop>false</ScaleCrop>
  <HeadingPairs>
    <vt:vector size="4" baseType="variant">
      <vt:variant>
        <vt:lpstr>Tema</vt:lpstr>
      </vt:variant>
      <vt:variant>
        <vt:i4>1</vt:i4>
      </vt:variant>
      <vt:variant>
        <vt:lpstr>Títulos de slides</vt:lpstr>
      </vt:variant>
      <vt:variant>
        <vt:i4>30</vt:i4>
      </vt:variant>
    </vt:vector>
  </HeadingPairs>
  <TitlesOfParts>
    <vt:vector size="31" baseType="lpstr">
      <vt:lpstr>Balcão Envidraçado</vt:lpstr>
      <vt:lpstr>          Apresentação de trabalhos acadêmicos conforme normas da abtn                                           Prof. Pissuto</vt:lpstr>
      <vt:lpstr>O que significa abnt e qual a sua importância?</vt:lpstr>
      <vt:lpstr>Observação: </vt:lpstr>
      <vt:lpstr>     Glossário com os termos mais encontrados nas normas</vt:lpstr>
      <vt:lpstr>Apresentação do PowerPoint</vt:lpstr>
      <vt:lpstr>Apresentação do PowerPoint</vt:lpstr>
      <vt:lpstr>O que são citações e como usá-las? </vt:lpstr>
      <vt:lpstr>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Referências </vt:lpstr>
      <vt:lpstr>Apresentação do PowerPoint</vt:lpstr>
      <vt:lpstr>Apresentação do PowerPoint</vt:lpstr>
      <vt:lpstr>Monografias e teses </vt:lpstr>
      <vt:lpstr>Monografia online </vt:lpstr>
      <vt:lpstr>Artigos de revistas ou periódicos </vt:lpstr>
      <vt:lpstr>Normatização de trabalhos acadêmicos </vt:lpstr>
      <vt:lpstr>Apresentação do PowerPoint</vt:lpstr>
      <vt:lpstr>Apresentação do PowerPoint</vt:lpstr>
      <vt:lpstr>Apresentação do PowerPoint</vt:lpstr>
      <vt:lpstr>   Numeração de seções     O Conteúdo do seu trabalho é dividido em seções. No entanto, se houver mais de uma subdivisão de seção, a numeração desses itens deve ser organizada da seguinte maneira: </vt:lpstr>
      <vt:lpstr>Apresentação do PowerPoint</vt:lpstr>
      <vt:lpstr>Apresentação do PowerPoint</vt:lpstr>
      <vt:lpstr>O QUE É CAIXA ALTA?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de trabalhos acadêmicos conforme normas da abtn</dc:title>
  <dc:creator>antonio</dc:creator>
  <cp:lastModifiedBy>USER</cp:lastModifiedBy>
  <cp:revision>7</cp:revision>
  <dcterms:created xsi:type="dcterms:W3CDTF">2016-07-06T14:29:20Z</dcterms:created>
  <dcterms:modified xsi:type="dcterms:W3CDTF">2017-02-11T12:52:52Z</dcterms:modified>
</cp:coreProperties>
</file>